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2" r:id="rId1"/>
  </p:sldMasterIdLst>
  <p:notesMasterIdLst>
    <p:notesMasterId r:id="rId33"/>
  </p:notesMasterIdLst>
  <p:sldIdLst>
    <p:sldId id="314" r:id="rId2"/>
    <p:sldId id="317" r:id="rId3"/>
    <p:sldId id="282" r:id="rId4"/>
    <p:sldId id="283" r:id="rId5"/>
    <p:sldId id="284" r:id="rId6"/>
    <p:sldId id="259" r:id="rId7"/>
    <p:sldId id="269" r:id="rId8"/>
    <p:sldId id="270" r:id="rId9"/>
    <p:sldId id="260" r:id="rId10"/>
    <p:sldId id="272" r:id="rId11"/>
    <p:sldId id="322" r:id="rId12"/>
    <p:sldId id="319" r:id="rId13"/>
    <p:sldId id="263" r:id="rId14"/>
    <p:sldId id="264" r:id="rId15"/>
    <p:sldId id="286" r:id="rId16"/>
    <p:sldId id="266" r:id="rId17"/>
    <p:sldId id="267" r:id="rId18"/>
    <p:sldId id="321" r:id="rId19"/>
    <p:sldId id="320" r:id="rId20"/>
    <p:sldId id="276" r:id="rId21"/>
    <p:sldId id="277" r:id="rId22"/>
    <p:sldId id="285" r:id="rId23"/>
    <p:sldId id="281" r:id="rId24"/>
    <p:sldId id="280" r:id="rId25"/>
    <p:sldId id="274" r:id="rId26"/>
    <p:sldId id="316" r:id="rId27"/>
    <p:sldId id="329" r:id="rId28"/>
    <p:sldId id="324" r:id="rId29"/>
    <p:sldId id="278" r:id="rId30"/>
    <p:sldId id="331" r:id="rId31"/>
    <p:sldId id="32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0"/>
    <p:restoredTop sz="83279"/>
  </p:normalViewPr>
  <p:slideViewPr>
    <p:cSldViewPr snapToGrid="0" snapToObjects="1">
      <p:cViewPr varScale="1">
        <p:scale>
          <a:sx n="135" d="100"/>
          <a:sy n="135" d="100"/>
        </p:scale>
        <p:origin x="1352" y="176"/>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C06F5-F659-4740-AC10-05C355D245B5}" type="datetimeFigureOut">
              <a:rPr lang="en-US" smtClean="0"/>
              <a:t>7/25/22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9A07C-10BF-134A-93B3-64E783514588}" type="slidenum">
              <a:rPr lang="en-US" smtClean="0"/>
              <a:t>‹#›</a:t>
            </a:fld>
            <a:endParaRPr lang="en-US"/>
          </a:p>
        </p:txBody>
      </p:sp>
    </p:spTree>
    <p:extLst>
      <p:ext uri="{BB962C8B-B14F-4D97-AF65-F5344CB8AC3E}">
        <p14:creationId xmlns:p14="http://schemas.microsoft.com/office/powerpoint/2010/main" val="66073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Franz_J._Ingelfing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2688/f1000research.19619.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12688/f1000research.19619.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12688/f1000research.19619.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2688/f1000research.19619.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i.org/10.12688/f1000research.19619.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2688/f1000research.19619.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rxiv.org/abs/1108.270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hysics.cornell.edu/paul-ginspa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Social_Science_Research_Network#cite_note-3" TargetMode="External"/><Relationship Id="rId3" Type="http://schemas.openxmlformats.org/officeDocument/2006/relationships/hyperlink" Target="https://en.wikipedia.org/wiki/Michael_C._Jensen" TargetMode="External"/><Relationship Id="rId7" Type="http://schemas.openxmlformats.org/officeDocument/2006/relationships/hyperlink" Target="https://en.wikipedia.org/wiki/Spanish_National_Research_Council" TargetMode="External"/><Relationship Id="rId12" Type="http://schemas.openxmlformats.org/officeDocument/2006/relationships/hyperlink" Target="https://en.wikipedia.org/wiki/Social_Science_Research_Network#cite_note-:0-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Cybermetrics_Lab" TargetMode="External"/><Relationship Id="rId11" Type="http://schemas.openxmlformats.org/officeDocument/2006/relationships/hyperlink" Target="https://en.wikipedia.org/wiki/Elsevier" TargetMode="External"/><Relationship Id="rId5" Type="http://schemas.openxmlformats.org/officeDocument/2006/relationships/hyperlink" Target="https://en.wikipedia.org/wiki/Social_Science_Research_Network#cite_note-2" TargetMode="External"/><Relationship Id="rId10" Type="http://schemas.openxmlformats.org/officeDocument/2006/relationships/hyperlink" Target="https://en.wikipedia.org/wiki/Social_Science_Research_Network#cite_note-4" TargetMode="External"/><Relationship Id="rId4" Type="http://schemas.openxmlformats.org/officeDocument/2006/relationships/hyperlink" Target="https://en.wikipedia.org/wiki/Financial_economics" TargetMode="External"/><Relationship Id="rId9" Type="http://schemas.openxmlformats.org/officeDocument/2006/relationships/hyperlink" Target="https://en.wikipedia.org/wiki/Google_Schola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Puebla, I., Polka, J., &amp; Rieger, O. (2021, February 18). Preprints: Their Evolving Role in Science </a:t>
            </a:r>
            <a:r>
              <a:rPr lang="en-GB" sz="1200" b="0" i="0" u="none" strike="noStrike" kern="1200" dirty="0" err="1">
                <a:solidFill>
                  <a:schemeClr val="tx1"/>
                </a:solidFill>
                <a:effectLst/>
                <a:latin typeface="+mn-lt"/>
                <a:ea typeface="+mn-ea"/>
                <a:cs typeface="+mn-cs"/>
              </a:rPr>
              <a:t>Communication.MetaArxiv</a:t>
            </a:r>
            <a:r>
              <a:rPr lang="en-GB" sz="1200" b="0" i="0" u="none" strike="noStrike" kern="1200">
                <a:solidFill>
                  <a:schemeClr val="tx1"/>
                </a:solidFill>
                <a:effectLst/>
                <a:latin typeface="+mn-lt"/>
                <a:ea typeface="+mn-ea"/>
                <a:cs typeface="+mn-cs"/>
              </a:rPr>
              <a:t> Preprints. </a:t>
            </a:r>
            <a:r>
              <a:rPr lang="en-GB" sz="1200" b="0" i="0" u="none" strike="noStrike" kern="1200" dirty="0">
                <a:solidFill>
                  <a:schemeClr val="tx1"/>
                </a:solidFill>
                <a:effectLst/>
                <a:latin typeface="+mn-lt"/>
                <a:ea typeface="+mn-ea"/>
                <a:cs typeface="+mn-cs"/>
              </a:rPr>
              <a:t>https://</a:t>
            </a:r>
            <a:r>
              <a:rPr lang="en-GB" sz="1200" b="0" i="0" u="none" strike="noStrike" kern="1200" dirty="0" err="1">
                <a:solidFill>
                  <a:schemeClr val="tx1"/>
                </a:solidFill>
                <a:effectLst/>
                <a:latin typeface="+mn-lt"/>
                <a:ea typeface="+mn-ea"/>
                <a:cs typeface="+mn-cs"/>
              </a:rPr>
              <a:t>doi.org</a:t>
            </a:r>
            <a:r>
              <a:rPr lang="en-GB" sz="1200" b="0" i="0" u="none" strike="noStrike" kern="1200" dirty="0">
                <a:solidFill>
                  <a:schemeClr val="tx1"/>
                </a:solidFill>
                <a:effectLst/>
                <a:latin typeface="+mn-lt"/>
                <a:ea typeface="+mn-ea"/>
                <a:cs typeface="+mn-cs"/>
              </a:rPr>
              <a:t>/10.31222/</a:t>
            </a:r>
            <a:r>
              <a:rPr lang="en-GB" sz="1200" b="0" i="0" u="none" strike="noStrike" kern="1200" dirty="0" err="1">
                <a:solidFill>
                  <a:schemeClr val="tx1"/>
                </a:solidFill>
                <a:effectLst/>
                <a:latin typeface="+mn-lt"/>
                <a:ea typeface="+mn-ea"/>
                <a:cs typeface="+mn-cs"/>
              </a:rPr>
              <a:t>osf.io</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ezfsk</a:t>
            </a:r>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1</a:t>
            </a:fld>
            <a:endParaRPr lang="en-US"/>
          </a:p>
        </p:txBody>
      </p:sp>
    </p:spTree>
    <p:extLst>
      <p:ext uri="{BB962C8B-B14F-4D97-AF65-F5344CB8AC3E}">
        <p14:creationId xmlns:p14="http://schemas.microsoft.com/office/powerpoint/2010/main" val="2676392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a:t>
            </a:r>
            <a:r>
              <a:rPr lang="en-US" dirty="0" err="1"/>
              <a:t>asapbio.org</a:t>
            </a:r>
            <a:r>
              <a:rPr lang="en-US" dirty="0"/>
              <a:t>/preprint-info/biology-preprints-over-time</a:t>
            </a:r>
          </a:p>
        </p:txBody>
      </p:sp>
      <p:sp>
        <p:nvSpPr>
          <p:cNvPr id="4" name="Slide Number Placeholder 3"/>
          <p:cNvSpPr>
            <a:spLocks noGrp="1"/>
          </p:cNvSpPr>
          <p:nvPr>
            <p:ph type="sldNum" sz="quarter" idx="5"/>
          </p:nvPr>
        </p:nvSpPr>
        <p:spPr/>
        <p:txBody>
          <a:bodyPr/>
          <a:lstStyle/>
          <a:p>
            <a:fld id="{8459A07C-10BF-134A-93B3-64E783514588}" type="slidenum">
              <a:rPr lang="en-US" smtClean="0"/>
              <a:t>10</a:t>
            </a:fld>
            <a:endParaRPr lang="en-US"/>
          </a:p>
        </p:txBody>
      </p:sp>
    </p:spTree>
    <p:extLst>
      <p:ext uri="{BB962C8B-B14F-4D97-AF65-F5344CB8AC3E}">
        <p14:creationId xmlns:p14="http://schemas.microsoft.com/office/powerpoint/2010/main" val="223309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a:t>
            </a:r>
            <a:r>
              <a:rPr lang="en-US" dirty="0" err="1"/>
              <a:t>arxiv.org</a:t>
            </a:r>
            <a:r>
              <a:rPr lang="en-US" dirty="0"/>
              <a:t>/abs/2102.09066</a:t>
            </a:r>
          </a:p>
          <a:p>
            <a:r>
              <a:rPr lang="en-US" dirty="0"/>
              <a:t>Is preprint the future of science? A thirty year journey of online preprint services</a:t>
            </a:r>
          </a:p>
          <a:p>
            <a:r>
              <a:rPr lang="en-US" dirty="0"/>
              <a:t>Boya </a:t>
            </a:r>
            <a:r>
              <a:rPr lang="en-US" dirty="0" err="1"/>
              <a:t>Xie</a:t>
            </a:r>
            <a:r>
              <a:rPr lang="en-US" dirty="0"/>
              <a:t>, </a:t>
            </a:r>
            <a:r>
              <a:rPr lang="en-US" dirty="0" err="1"/>
              <a:t>Zhihong</a:t>
            </a:r>
            <a:r>
              <a:rPr lang="en-US" dirty="0"/>
              <a:t> Shen, </a:t>
            </a:r>
            <a:r>
              <a:rPr lang="en-US" dirty="0" err="1"/>
              <a:t>Kuansan</a:t>
            </a:r>
            <a:r>
              <a:rPr lang="en-US" dirty="0"/>
              <a:t> Wang</a:t>
            </a:r>
          </a:p>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11</a:t>
            </a:fld>
            <a:endParaRPr lang="en-US"/>
          </a:p>
        </p:txBody>
      </p:sp>
    </p:spTree>
    <p:extLst>
      <p:ext uri="{BB962C8B-B14F-4D97-AF65-F5344CB8AC3E}">
        <p14:creationId xmlns:p14="http://schemas.microsoft.com/office/powerpoint/2010/main" val="14896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9A07C-10BF-134A-93B3-64E783514588}" type="slidenum">
              <a:rPr lang="en-US" smtClean="0"/>
              <a:t>12</a:t>
            </a:fld>
            <a:endParaRPr lang="en-US"/>
          </a:p>
        </p:txBody>
      </p:sp>
    </p:spTree>
    <p:extLst>
      <p:ext uri="{BB962C8B-B14F-4D97-AF65-F5344CB8AC3E}">
        <p14:creationId xmlns:p14="http://schemas.microsoft.com/office/powerpoint/2010/main" val="12597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Uneasy relationship</a:t>
            </a:r>
          </a:p>
          <a:p>
            <a:r>
              <a:rPr lang="en-US" dirty="0" err="1"/>
              <a:t>Ingelfinger</a:t>
            </a:r>
            <a:r>
              <a:rPr lang="en-US" dirty="0"/>
              <a:t> rule – now irrelevant? </a:t>
            </a:r>
            <a:r>
              <a:rPr lang="en-GB" sz="1200" b="0" i="0" u="none" strike="noStrike" kern="1200" dirty="0">
                <a:solidFill>
                  <a:schemeClr val="tx1"/>
                </a:solidFill>
                <a:effectLst/>
                <a:latin typeface="+mn-lt"/>
                <a:ea typeface="+mn-ea"/>
                <a:cs typeface="+mn-cs"/>
              </a:rPr>
              <a:t>The rule is named for </a:t>
            </a:r>
            <a:r>
              <a:rPr lang="en-GB" sz="1200" b="0" i="0" u="none" strike="noStrike" kern="1200" dirty="0">
                <a:solidFill>
                  <a:schemeClr val="tx1"/>
                </a:solidFill>
                <a:effectLst/>
                <a:latin typeface="+mn-lt"/>
                <a:ea typeface="+mn-ea"/>
                <a:cs typeface="+mn-cs"/>
                <a:hlinkClick r:id="rId3" tooltip="Franz J. Ingelfinger"/>
              </a:rPr>
              <a:t>Franz J. Ingelfinger</a:t>
            </a:r>
            <a:r>
              <a:rPr lang="en-GB" sz="1200" b="0" i="0" u="none" strike="noStrike" kern="1200" dirty="0">
                <a:solidFill>
                  <a:schemeClr val="tx1"/>
                </a:solidFill>
                <a:effectLst/>
                <a:latin typeface="+mn-lt"/>
                <a:ea typeface="+mn-ea"/>
                <a:cs typeface="+mn-cs"/>
              </a:rPr>
              <a:t>, the </a:t>
            </a:r>
            <a:r>
              <a:rPr lang="en-GB" sz="1200" b="0" i="1" u="none" strike="noStrike" kern="1200" dirty="0">
                <a:solidFill>
                  <a:schemeClr val="tx1"/>
                </a:solidFill>
                <a:effectLst/>
                <a:latin typeface="+mn-lt"/>
                <a:ea typeface="+mn-ea"/>
                <a:cs typeface="+mn-cs"/>
              </a:rPr>
              <a:t>NEJM</a:t>
            </a:r>
            <a:r>
              <a:rPr lang="en-GB" sz="1200" b="0" i="0" u="none" strike="noStrike" kern="1200" dirty="0">
                <a:solidFill>
                  <a:schemeClr val="tx1"/>
                </a:solidFill>
                <a:effectLst/>
                <a:latin typeface="+mn-lt"/>
                <a:ea typeface="+mn-ea"/>
                <a:cs typeface="+mn-cs"/>
              </a:rPr>
              <a:t> editor-in-chief who enunciated it in 1969</a:t>
            </a:r>
            <a:endParaRPr lang="en-US" dirty="0"/>
          </a:p>
          <a:p>
            <a:r>
              <a:rPr lang="en-US" dirty="0"/>
              <a:t>Acceptance</a:t>
            </a:r>
          </a:p>
          <a:p>
            <a:r>
              <a:rPr lang="en-US" dirty="0"/>
              <a:t>Encouragement</a:t>
            </a:r>
          </a:p>
          <a:p>
            <a:r>
              <a:rPr lang="en-US" dirty="0"/>
              <a:t>Incorporation (1) Overlay journals, (2) F1000Research</a:t>
            </a:r>
          </a:p>
          <a:p>
            <a:endParaRPr lang="en-US" dirty="0"/>
          </a:p>
          <a:p>
            <a:r>
              <a:rPr lang="en-GB" sz="1200" b="0" i="0" u="none" strike="noStrike" kern="1200" dirty="0">
                <a:solidFill>
                  <a:schemeClr val="tx1"/>
                </a:solidFill>
                <a:effectLst/>
                <a:latin typeface="+mn-lt"/>
                <a:ea typeface="+mn-ea"/>
                <a:cs typeface="+mn-cs"/>
              </a:rPr>
              <a:t>in 2013 “More than half of US neuroscientists and more than 60% of German neuroscientists perceive the so-called </a:t>
            </a:r>
            <a:r>
              <a:rPr lang="en-GB" sz="1200" b="0" i="0" u="none" strike="noStrike" kern="1200" dirty="0" err="1">
                <a:solidFill>
                  <a:schemeClr val="tx1"/>
                </a:solidFill>
                <a:effectLst/>
                <a:latin typeface="+mn-lt"/>
                <a:ea typeface="+mn-ea"/>
                <a:cs typeface="+mn-cs"/>
              </a:rPr>
              <a:t>Ingelfinger</a:t>
            </a:r>
            <a:r>
              <a:rPr lang="en-GB" sz="1200" b="0" i="0" u="none" strike="noStrike" kern="1200" dirty="0">
                <a:solidFill>
                  <a:schemeClr val="tx1"/>
                </a:solidFill>
                <a:effectLst/>
                <a:latin typeface="+mn-lt"/>
                <a:ea typeface="+mn-ea"/>
                <a:cs typeface="+mn-cs"/>
              </a:rPr>
              <a:t> rule (42) as still effective. According to that rule, “acceptance of a publication by a scientific journal [is] threatened if the research results have already been reported in the mass media” (Table 1). ”</a:t>
            </a:r>
            <a:endParaRPr lang="en-US" dirty="0"/>
          </a:p>
          <a:p>
            <a:endParaRPr lang="en-US" dirty="0"/>
          </a:p>
          <a:p>
            <a:r>
              <a:rPr lang="en-US" dirty="0"/>
              <a:t>https://</a:t>
            </a:r>
            <a:r>
              <a:rPr lang="en-US" dirty="0" err="1"/>
              <a:t>embargowatch.wordpress.com</a:t>
            </a:r>
            <a:r>
              <a:rPr lang="en-US" dirty="0"/>
              <a:t>/2013/08/22/scientists-like-the-gag-order-of-the-ingelfinger-rule-says-new-paper/</a:t>
            </a:r>
          </a:p>
          <a:p>
            <a:r>
              <a:rPr lang="en-US" dirty="0"/>
              <a:t>https://</a:t>
            </a:r>
            <a:r>
              <a:rPr lang="en-US" dirty="0" err="1"/>
              <a:t>scholarlykitchen.sspnet.org</a:t>
            </a:r>
            <a:r>
              <a:rPr lang="en-US" dirty="0"/>
              <a:t>/2018/05/21/journals-lose-citations-preprint-servers-repositories/</a:t>
            </a:r>
          </a:p>
          <a:p>
            <a:endParaRPr lang="en-US" dirty="0"/>
          </a:p>
          <a:p>
            <a:r>
              <a:rPr lang="en-US" dirty="0"/>
              <a:t>background article - https://</a:t>
            </a:r>
            <a:r>
              <a:rPr lang="en-US" dirty="0" err="1"/>
              <a:t>sr.ithaka.org</a:t>
            </a:r>
            <a:r>
              <a:rPr lang="en-US" dirty="0"/>
              <a:t>/publications/preprints-in-the-spotlight/#post-313288-footnote-12</a:t>
            </a:r>
          </a:p>
        </p:txBody>
      </p:sp>
      <p:sp>
        <p:nvSpPr>
          <p:cNvPr id="4" name="Slide Number Placeholder 3"/>
          <p:cNvSpPr>
            <a:spLocks noGrp="1"/>
          </p:cNvSpPr>
          <p:nvPr>
            <p:ph type="sldNum" sz="quarter" idx="5"/>
          </p:nvPr>
        </p:nvSpPr>
        <p:spPr/>
        <p:txBody>
          <a:bodyPr/>
          <a:lstStyle/>
          <a:p>
            <a:fld id="{8459A07C-10BF-134A-93B3-64E783514588}" type="slidenum">
              <a:rPr lang="en-US" smtClean="0"/>
              <a:t>13</a:t>
            </a:fld>
            <a:endParaRPr lang="en-US"/>
          </a:p>
        </p:txBody>
      </p:sp>
    </p:spTree>
    <p:extLst>
      <p:ext uri="{BB962C8B-B14F-4D97-AF65-F5344CB8AC3E}">
        <p14:creationId xmlns:p14="http://schemas.microsoft.com/office/powerpoint/2010/main" val="3342889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a:t>
            </a:r>
            <a:r>
              <a:rPr lang="en-US" dirty="0" err="1"/>
              <a:t>authorservices.wiley.com</a:t>
            </a:r>
            <a:r>
              <a:rPr lang="en-US" dirty="0"/>
              <a:t>/author-resources/Journal-Authors/open-access/preprints-</a:t>
            </a:r>
            <a:r>
              <a:rPr lang="en-US" dirty="0" err="1"/>
              <a:t>policy.html</a:t>
            </a:r>
            <a:endParaRPr lang="en-US" dirty="0"/>
          </a:p>
          <a:p>
            <a:r>
              <a:rPr lang="en-US" dirty="0"/>
              <a:t>https://</a:t>
            </a:r>
            <a:r>
              <a:rPr lang="en-US" dirty="0" err="1"/>
              <a:t>www.springer.com</a:t>
            </a:r>
            <a:r>
              <a:rPr lang="en-US" dirty="0"/>
              <a:t>/</a:t>
            </a:r>
            <a:r>
              <a:rPr lang="en-US" dirty="0" err="1"/>
              <a:t>gp</a:t>
            </a:r>
            <a:r>
              <a:rPr lang="en-US" dirty="0"/>
              <a:t>/open-access/preprint-sharing/16718886</a:t>
            </a:r>
          </a:p>
        </p:txBody>
      </p:sp>
      <p:sp>
        <p:nvSpPr>
          <p:cNvPr id="4" name="Slide Number Placeholder 3"/>
          <p:cNvSpPr>
            <a:spLocks noGrp="1"/>
          </p:cNvSpPr>
          <p:nvPr>
            <p:ph type="sldNum" sz="quarter" idx="5"/>
          </p:nvPr>
        </p:nvSpPr>
        <p:spPr/>
        <p:txBody>
          <a:bodyPr/>
          <a:lstStyle/>
          <a:p>
            <a:fld id="{8459A07C-10BF-134A-93B3-64E783514588}" type="slidenum">
              <a:rPr lang="en-US" smtClean="0"/>
              <a:t>14</a:t>
            </a:fld>
            <a:endParaRPr lang="en-US"/>
          </a:p>
        </p:txBody>
      </p:sp>
    </p:spTree>
    <p:extLst>
      <p:ext uri="{BB962C8B-B14F-4D97-AF65-F5344CB8AC3E}">
        <p14:creationId xmlns:p14="http://schemas.microsoft.com/office/powerpoint/2010/main" val="141778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PLOS journals, as an example will deposit articles into </a:t>
            </a:r>
            <a:r>
              <a:rPr lang="en-US" dirty="0" err="1"/>
              <a:t>bioRxiv</a:t>
            </a:r>
            <a:r>
              <a:rPr lang="en-US" dirty="0"/>
              <a:t>/</a:t>
            </a:r>
            <a:r>
              <a:rPr lang="en-US" dirty="0" err="1"/>
              <a:t>MedRxiv</a:t>
            </a:r>
            <a:r>
              <a:rPr lang="en-US" dirty="0"/>
              <a:t> on behalf of authors on submission (if they are not already on </a:t>
            </a:r>
            <a:r>
              <a:rPr lang="en-US" dirty="0" err="1"/>
              <a:t>bioRxiv</a:t>
            </a:r>
            <a:r>
              <a:rPr lang="en-US" dirty="0"/>
              <a:t>)</a:t>
            </a:r>
          </a:p>
        </p:txBody>
      </p:sp>
      <p:sp>
        <p:nvSpPr>
          <p:cNvPr id="4" name="Slide Number Placeholder 3"/>
          <p:cNvSpPr>
            <a:spLocks noGrp="1"/>
          </p:cNvSpPr>
          <p:nvPr>
            <p:ph type="sldNum" sz="quarter" idx="5"/>
          </p:nvPr>
        </p:nvSpPr>
        <p:spPr/>
        <p:txBody>
          <a:bodyPr/>
          <a:lstStyle/>
          <a:p>
            <a:fld id="{8459A07C-10BF-134A-93B3-64E783514588}" type="slidenum">
              <a:rPr lang="en-US" smtClean="0"/>
              <a:t>15</a:t>
            </a:fld>
            <a:endParaRPr lang="en-US"/>
          </a:p>
        </p:txBody>
      </p:sp>
    </p:spTree>
    <p:extLst>
      <p:ext uri="{BB962C8B-B14F-4D97-AF65-F5344CB8AC3E}">
        <p14:creationId xmlns:p14="http://schemas.microsoft.com/office/powerpoint/2010/main" val="336124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Some are even closer - the Lancet will automatically deposit all submissions onto SSRN (owned by its parent, Elsevier) unless the authors specifically request it not to be posted</a:t>
            </a:r>
          </a:p>
          <a:p>
            <a:endParaRPr lang="en-US" dirty="0"/>
          </a:p>
          <a:p>
            <a:r>
              <a:rPr lang="en-US" dirty="0" err="1"/>
              <a:t>eLife</a:t>
            </a:r>
            <a:r>
              <a:rPr lang="en-US" dirty="0"/>
              <a:t> has announced that from June 2021 it will only accept articles that have already been posted on bio/med</a:t>
            </a:r>
          </a:p>
        </p:txBody>
      </p:sp>
      <p:sp>
        <p:nvSpPr>
          <p:cNvPr id="4" name="Slide Number Placeholder 3"/>
          <p:cNvSpPr>
            <a:spLocks noGrp="1"/>
          </p:cNvSpPr>
          <p:nvPr>
            <p:ph type="sldNum" sz="quarter" idx="5"/>
          </p:nvPr>
        </p:nvSpPr>
        <p:spPr/>
        <p:txBody>
          <a:bodyPr/>
          <a:lstStyle/>
          <a:p>
            <a:fld id="{8459A07C-10BF-134A-93B3-64E783514588}" type="slidenum">
              <a:rPr lang="en-US" smtClean="0"/>
              <a:t>16</a:t>
            </a:fld>
            <a:endParaRPr lang="en-US"/>
          </a:p>
        </p:txBody>
      </p:sp>
    </p:spTree>
    <p:extLst>
      <p:ext uri="{BB962C8B-B14F-4D97-AF65-F5344CB8AC3E}">
        <p14:creationId xmlns:p14="http://schemas.microsoft.com/office/powerpoint/2010/main" val="217788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Research Square preprint server integrated with journals using </a:t>
            </a:r>
          </a:p>
        </p:txBody>
      </p:sp>
      <p:sp>
        <p:nvSpPr>
          <p:cNvPr id="4" name="Slide Number Placeholder 3"/>
          <p:cNvSpPr>
            <a:spLocks noGrp="1"/>
          </p:cNvSpPr>
          <p:nvPr>
            <p:ph type="sldNum" sz="quarter" idx="5"/>
          </p:nvPr>
        </p:nvSpPr>
        <p:spPr/>
        <p:txBody>
          <a:bodyPr/>
          <a:lstStyle/>
          <a:p>
            <a:fld id="{8459A07C-10BF-134A-93B3-64E783514588}" type="slidenum">
              <a:rPr lang="en-US" smtClean="0"/>
              <a:t>17</a:t>
            </a:fld>
            <a:endParaRPr lang="en-US"/>
          </a:p>
        </p:txBody>
      </p:sp>
    </p:spTree>
    <p:extLst>
      <p:ext uri="{BB962C8B-B14F-4D97-AF65-F5344CB8AC3E}">
        <p14:creationId xmlns:p14="http://schemas.microsoft.com/office/powerpoint/2010/main" val="31310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of every submitted article onto </a:t>
            </a:r>
            <a:r>
              <a:rPr lang="en-US" dirty="0" err="1"/>
              <a:t>eLife</a:t>
            </a:r>
            <a:r>
              <a:rPr lang="en-US" dirty="0"/>
              <a:t> - even those it rejects</a:t>
            </a:r>
          </a:p>
        </p:txBody>
      </p:sp>
      <p:sp>
        <p:nvSpPr>
          <p:cNvPr id="4" name="Slide Number Placeholder 3"/>
          <p:cNvSpPr>
            <a:spLocks noGrp="1"/>
          </p:cNvSpPr>
          <p:nvPr>
            <p:ph type="sldNum" sz="quarter" idx="5"/>
          </p:nvPr>
        </p:nvSpPr>
        <p:spPr/>
        <p:txBody>
          <a:bodyPr/>
          <a:lstStyle/>
          <a:p>
            <a:fld id="{8459A07C-10BF-134A-93B3-64E783514588}" type="slidenum">
              <a:rPr lang="en-US" smtClean="0"/>
              <a:t>18</a:t>
            </a:fld>
            <a:endParaRPr lang="en-US"/>
          </a:p>
        </p:txBody>
      </p:sp>
    </p:spTree>
    <p:extLst>
      <p:ext uri="{BB962C8B-B14F-4D97-AF65-F5344CB8AC3E}">
        <p14:creationId xmlns:p14="http://schemas.microsoft.com/office/powerpoint/2010/main" val="181103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a:t>
            </a:r>
            <a:r>
              <a:rPr lang="en-US" dirty="0" err="1"/>
              <a:t>www.embo.org</a:t>
            </a:r>
            <a:r>
              <a:rPr lang="en-US" dirty="0"/>
              <a:t>/news/press-releases/2019/embo-and-asapbio-to-launch-a-pre-journal-portable-review-platform.html</a:t>
            </a:r>
          </a:p>
          <a:p>
            <a:endParaRPr lang="en-US" dirty="0"/>
          </a:p>
          <a:p>
            <a:r>
              <a:rPr lang="en-US" dirty="0"/>
              <a:t>partnership is the next step and a very interesting initiative from the publisher EMBO and the initiative </a:t>
            </a:r>
            <a:r>
              <a:rPr lang="en-US" dirty="0" err="1"/>
              <a:t>ASAPbio</a:t>
            </a:r>
            <a:r>
              <a:rPr lang="en-US" dirty="0"/>
              <a:t> is to review articles posted on bio/med - reviews are posted onto the preprint server. The authors can then revise their article and submit to a journal - there are 7 participating journals that will accept the reviews (other journals may accept them or not)</a:t>
            </a:r>
          </a:p>
          <a:p>
            <a:endParaRPr lang="en-US" dirty="0"/>
          </a:p>
          <a:p>
            <a:r>
              <a:rPr lang="en-US" dirty="0" err="1"/>
              <a:t>eLife</a:t>
            </a:r>
            <a:r>
              <a:rPr lang="en-US" dirty="0"/>
              <a:t> also started to provide the same service (note there is no charge for this reviewing service) and recently made the announcement that it will be posting reviews of every submitted article onto </a:t>
            </a:r>
            <a:r>
              <a:rPr lang="en-US" dirty="0" err="1"/>
              <a:t>eLife</a:t>
            </a:r>
            <a:r>
              <a:rPr lang="en-US" dirty="0"/>
              <a:t> - even those it rejects</a:t>
            </a:r>
          </a:p>
        </p:txBody>
      </p:sp>
      <p:sp>
        <p:nvSpPr>
          <p:cNvPr id="4" name="Slide Number Placeholder 3"/>
          <p:cNvSpPr>
            <a:spLocks noGrp="1"/>
          </p:cNvSpPr>
          <p:nvPr>
            <p:ph type="sldNum" sz="quarter" idx="5"/>
          </p:nvPr>
        </p:nvSpPr>
        <p:spPr/>
        <p:txBody>
          <a:bodyPr/>
          <a:lstStyle/>
          <a:p>
            <a:fld id="{8459A07C-10BF-134A-93B3-64E783514588}" type="slidenum">
              <a:rPr lang="en-US" smtClean="0"/>
              <a:t>19</a:t>
            </a:fld>
            <a:endParaRPr lang="en-US"/>
          </a:p>
        </p:txBody>
      </p:sp>
    </p:spTree>
    <p:extLst>
      <p:ext uri="{BB962C8B-B14F-4D97-AF65-F5344CB8AC3E}">
        <p14:creationId xmlns:p14="http://schemas.microsoft.com/office/powerpoint/2010/main" val="316110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9A07C-10BF-134A-93B3-64E783514588}" type="slidenum">
              <a:rPr lang="en-US" smtClean="0"/>
              <a:t>2</a:t>
            </a:fld>
            <a:endParaRPr lang="en-US"/>
          </a:p>
        </p:txBody>
      </p:sp>
    </p:spTree>
    <p:extLst>
      <p:ext uri="{BB962C8B-B14F-4D97-AF65-F5344CB8AC3E}">
        <p14:creationId xmlns:p14="http://schemas.microsoft.com/office/powerpoint/2010/main" val="4206248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next logical step is merger of the journal and preprint model, and this has been done by F1000R. &lt;explain how it works&gt;</a:t>
            </a:r>
          </a:p>
          <a:p>
            <a:r>
              <a:rPr lang="en-US" dirty="0"/>
              <a:t>also adopted by Welcome Open and several other funders (including the by EU Horizon funding </a:t>
            </a:r>
            <a:r>
              <a:rPr lang="en-US" dirty="0" err="1"/>
              <a:t>programme</a:t>
            </a:r>
            <a:r>
              <a:rPr lang="en-US" dirty="0"/>
              <a:t>)</a:t>
            </a:r>
          </a:p>
        </p:txBody>
      </p:sp>
      <p:sp>
        <p:nvSpPr>
          <p:cNvPr id="4" name="Slide Number Placeholder 3"/>
          <p:cNvSpPr>
            <a:spLocks noGrp="1"/>
          </p:cNvSpPr>
          <p:nvPr>
            <p:ph type="sldNum" sz="quarter" idx="5"/>
          </p:nvPr>
        </p:nvSpPr>
        <p:spPr/>
        <p:txBody>
          <a:bodyPr/>
          <a:lstStyle/>
          <a:p>
            <a:fld id="{8459A07C-10BF-134A-93B3-64E783514588}" type="slidenum">
              <a:rPr lang="en-US" smtClean="0"/>
              <a:t>20</a:t>
            </a:fld>
            <a:endParaRPr lang="en-US"/>
          </a:p>
        </p:txBody>
      </p:sp>
    </p:spTree>
    <p:extLst>
      <p:ext uri="{BB962C8B-B14F-4D97-AF65-F5344CB8AC3E}">
        <p14:creationId xmlns:p14="http://schemas.microsoft.com/office/powerpoint/2010/main" val="267720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a:t>
            </a:r>
            <a:r>
              <a:rPr lang="en-US" dirty="0" err="1"/>
              <a:t>blog.scholasticahq.com</a:t>
            </a:r>
            <a:r>
              <a:rPr lang="en-US" dirty="0"/>
              <a:t>/post/journals-using-overlay-publishing-models-equitable-</a:t>
            </a:r>
            <a:r>
              <a:rPr lang="en-US" dirty="0" err="1"/>
              <a:t>oa</a:t>
            </a:r>
            <a:r>
              <a:rPr lang="en-US" dirty="0"/>
              <a:t>/</a:t>
            </a:r>
          </a:p>
          <a:p>
            <a:endParaRPr lang="en-US" dirty="0"/>
          </a:p>
          <a:p>
            <a:r>
              <a:rPr lang="en-US" dirty="0"/>
              <a:t>Another model which merges preprints and journals is the overlay journal model. &lt;explain how this works&gt;</a:t>
            </a:r>
          </a:p>
          <a:p>
            <a:endParaRPr lang="en-US" dirty="0"/>
          </a:p>
          <a:p>
            <a:r>
              <a:rPr lang="en-US" dirty="0"/>
              <a:t>this effectively converts journals into an accreditation service - identifying articles (preprints) that are considered good or high quality.</a:t>
            </a:r>
          </a:p>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21</a:t>
            </a:fld>
            <a:endParaRPr lang="en-US"/>
          </a:p>
        </p:txBody>
      </p:sp>
    </p:spTree>
    <p:extLst>
      <p:ext uri="{BB962C8B-B14F-4D97-AF65-F5344CB8AC3E}">
        <p14:creationId xmlns:p14="http://schemas.microsoft.com/office/powerpoint/2010/main" val="3604690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worth mentioning that 2020 was a watershed year with a massive growth in biomedical preprints and this has overcome resistance to them in most journals</a:t>
            </a:r>
          </a:p>
          <a:p>
            <a:endParaRPr lang="en-US" dirty="0"/>
          </a:p>
          <a:p>
            <a:r>
              <a:rPr lang="en-US" dirty="0"/>
              <a:t>and what about the NEWJM - have they overturned the </a:t>
            </a:r>
            <a:r>
              <a:rPr lang="en-US" dirty="0" err="1"/>
              <a:t>Ingelfinger</a:t>
            </a:r>
            <a:r>
              <a:rPr lang="en-US" dirty="0"/>
              <a:t> rule? Yes</a:t>
            </a:r>
          </a:p>
        </p:txBody>
      </p:sp>
      <p:sp>
        <p:nvSpPr>
          <p:cNvPr id="4" name="Slide Number Placeholder 3"/>
          <p:cNvSpPr>
            <a:spLocks noGrp="1"/>
          </p:cNvSpPr>
          <p:nvPr>
            <p:ph type="sldNum" sz="quarter" idx="5"/>
          </p:nvPr>
        </p:nvSpPr>
        <p:spPr/>
        <p:txBody>
          <a:bodyPr/>
          <a:lstStyle/>
          <a:p>
            <a:fld id="{8459A07C-10BF-134A-93B3-64E783514588}" type="slidenum">
              <a:rPr lang="en-US" smtClean="0"/>
              <a:t>22</a:t>
            </a:fld>
            <a:endParaRPr lang="en-US"/>
          </a:p>
        </p:txBody>
      </p:sp>
    </p:spTree>
    <p:extLst>
      <p:ext uri="{BB962C8B-B14F-4D97-AF65-F5344CB8AC3E}">
        <p14:creationId xmlns:p14="http://schemas.microsoft.com/office/powerpoint/2010/main" val="579606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Chiarelli A, Johnson R, </a:t>
            </a:r>
            <a:r>
              <a:rPr lang="en-GB" sz="1200" b="0" i="0" u="none" strike="noStrike" kern="1200" dirty="0" err="1">
                <a:solidFill>
                  <a:schemeClr val="tx1"/>
                </a:solidFill>
                <a:effectLst/>
                <a:latin typeface="+mn-lt"/>
                <a:ea typeface="+mn-ea"/>
                <a:cs typeface="+mn-cs"/>
              </a:rPr>
              <a:t>Pinfield</a:t>
            </a:r>
            <a:r>
              <a:rPr lang="en-GB" sz="1200" b="0" i="0" u="none" strike="noStrike" kern="1200" dirty="0">
                <a:solidFill>
                  <a:schemeClr val="tx1"/>
                </a:solidFill>
                <a:effectLst/>
                <a:latin typeface="+mn-lt"/>
                <a:ea typeface="+mn-ea"/>
                <a:cs typeface="+mn-cs"/>
              </a:rPr>
              <a:t> S and </a:t>
            </a:r>
            <a:r>
              <a:rPr lang="en-GB" sz="1200" b="0" i="0" u="none" strike="noStrike" kern="1200" dirty="0" err="1">
                <a:solidFill>
                  <a:schemeClr val="tx1"/>
                </a:solidFill>
                <a:effectLst/>
                <a:latin typeface="+mn-lt"/>
                <a:ea typeface="+mn-ea"/>
                <a:cs typeface="+mn-cs"/>
              </a:rPr>
              <a:t>Richens</a:t>
            </a:r>
            <a:r>
              <a:rPr lang="en-GB" sz="1200" b="0" i="0" u="none" strike="noStrike" kern="1200" dirty="0">
                <a:solidFill>
                  <a:schemeClr val="tx1"/>
                </a:solidFill>
                <a:effectLst/>
                <a:latin typeface="+mn-lt"/>
                <a:ea typeface="+mn-ea"/>
                <a:cs typeface="+mn-cs"/>
              </a:rPr>
              <a:t> E. Preprints and Scholarly Communication: An Exploratory Qualitative Study of Adoption, Practices, Drivers and Barriers [version 2; peer review: 3 approved, 1 approved with reservations]. </a:t>
            </a:r>
            <a:r>
              <a:rPr lang="en-GB" sz="1200" b="0" i="1" u="none" strike="noStrike" kern="1200" dirty="0">
                <a:solidFill>
                  <a:schemeClr val="tx1"/>
                </a:solidFill>
                <a:effectLst/>
                <a:latin typeface="+mn-lt"/>
                <a:ea typeface="+mn-ea"/>
                <a:cs typeface="+mn-cs"/>
              </a:rPr>
              <a:t>F1000Research</a:t>
            </a:r>
            <a:r>
              <a:rPr lang="en-GB" sz="1200" b="0" i="0" u="none" strike="noStrike" kern="1200" dirty="0">
                <a:solidFill>
                  <a:schemeClr val="tx1"/>
                </a:solidFill>
                <a:effectLst/>
                <a:latin typeface="+mn-lt"/>
                <a:ea typeface="+mn-ea"/>
                <a:cs typeface="+mn-cs"/>
              </a:rPr>
              <a:t> 2019, 8:971 (</a:t>
            </a:r>
            <a:r>
              <a:rPr lang="en-GB" sz="1200" b="0" i="0" u="none" strike="noStrike" kern="1200" dirty="0">
                <a:solidFill>
                  <a:schemeClr val="tx1"/>
                </a:solidFill>
                <a:effectLst/>
                <a:latin typeface="+mn-lt"/>
                <a:ea typeface="+mn-ea"/>
                <a:cs typeface="+mn-cs"/>
                <a:hlinkClick r:id="rId3"/>
              </a:rPr>
              <a:t>https://doi.org/10.12688/f1000research.19619.2</a:t>
            </a:r>
            <a:r>
              <a:rPr lang="en-GB"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23</a:t>
            </a:fld>
            <a:endParaRPr lang="en-US"/>
          </a:p>
        </p:txBody>
      </p:sp>
    </p:spTree>
    <p:extLst>
      <p:ext uri="{BB962C8B-B14F-4D97-AF65-F5344CB8AC3E}">
        <p14:creationId xmlns:p14="http://schemas.microsoft.com/office/powerpoint/2010/main" val="1769160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Chiarelli A, Johnson R, </a:t>
            </a:r>
            <a:r>
              <a:rPr lang="en-GB" sz="1200" b="0" i="0" u="none" strike="noStrike" kern="1200" dirty="0" err="1">
                <a:solidFill>
                  <a:schemeClr val="tx1"/>
                </a:solidFill>
                <a:effectLst/>
                <a:latin typeface="+mn-lt"/>
                <a:ea typeface="+mn-ea"/>
                <a:cs typeface="+mn-cs"/>
              </a:rPr>
              <a:t>Pinfield</a:t>
            </a:r>
            <a:r>
              <a:rPr lang="en-GB" sz="1200" b="0" i="0" u="none" strike="noStrike" kern="1200" dirty="0">
                <a:solidFill>
                  <a:schemeClr val="tx1"/>
                </a:solidFill>
                <a:effectLst/>
                <a:latin typeface="+mn-lt"/>
                <a:ea typeface="+mn-ea"/>
                <a:cs typeface="+mn-cs"/>
              </a:rPr>
              <a:t> S and </a:t>
            </a:r>
            <a:r>
              <a:rPr lang="en-GB" sz="1200" b="0" i="0" u="none" strike="noStrike" kern="1200" dirty="0" err="1">
                <a:solidFill>
                  <a:schemeClr val="tx1"/>
                </a:solidFill>
                <a:effectLst/>
                <a:latin typeface="+mn-lt"/>
                <a:ea typeface="+mn-ea"/>
                <a:cs typeface="+mn-cs"/>
              </a:rPr>
              <a:t>Richens</a:t>
            </a:r>
            <a:r>
              <a:rPr lang="en-GB" sz="1200" b="0" i="0" u="none" strike="noStrike" kern="1200" dirty="0">
                <a:solidFill>
                  <a:schemeClr val="tx1"/>
                </a:solidFill>
                <a:effectLst/>
                <a:latin typeface="+mn-lt"/>
                <a:ea typeface="+mn-ea"/>
                <a:cs typeface="+mn-cs"/>
              </a:rPr>
              <a:t> E. Preprints and Scholarly Communication: An Exploratory Qualitative Study of Adoption, Practices, Drivers and Barriers [version 2; peer review: 3 approved, 1 approved with reservations]. </a:t>
            </a:r>
            <a:r>
              <a:rPr lang="en-GB" sz="1200" b="0" i="1" u="none" strike="noStrike" kern="1200" dirty="0">
                <a:solidFill>
                  <a:schemeClr val="tx1"/>
                </a:solidFill>
                <a:effectLst/>
                <a:latin typeface="+mn-lt"/>
                <a:ea typeface="+mn-ea"/>
                <a:cs typeface="+mn-cs"/>
              </a:rPr>
              <a:t>F1000Research</a:t>
            </a:r>
            <a:r>
              <a:rPr lang="en-GB" sz="1200" b="0" i="0" u="none" strike="noStrike" kern="1200" dirty="0">
                <a:solidFill>
                  <a:schemeClr val="tx1"/>
                </a:solidFill>
                <a:effectLst/>
                <a:latin typeface="+mn-lt"/>
                <a:ea typeface="+mn-ea"/>
                <a:cs typeface="+mn-cs"/>
              </a:rPr>
              <a:t> 2019, 8:971 (</a:t>
            </a:r>
            <a:r>
              <a:rPr lang="en-GB" sz="1200" b="0" i="0" u="none" strike="noStrike" kern="1200" dirty="0">
                <a:solidFill>
                  <a:schemeClr val="tx1"/>
                </a:solidFill>
                <a:effectLst/>
                <a:latin typeface="+mn-lt"/>
                <a:ea typeface="+mn-ea"/>
                <a:cs typeface="+mn-cs"/>
                <a:hlinkClick r:id="rId3"/>
              </a:rPr>
              <a:t>https://doi.org/10.12688/f1000research.19619.2</a:t>
            </a:r>
            <a:r>
              <a:rPr lang="en-GB" sz="1200" b="0" i="0" u="none" strike="noStrike" kern="1200" dirty="0">
                <a:solidFill>
                  <a:schemeClr val="tx1"/>
                </a:solidFill>
                <a:effectLst/>
                <a:latin typeface="+mn-lt"/>
                <a:ea typeface="+mn-ea"/>
                <a:cs typeface="+mn-cs"/>
              </a:rPr>
              <a:t>)</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59A07C-10BF-134A-93B3-64E783514588}" type="slidenum">
              <a:rPr lang="en-US" smtClean="0"/>
              <a:t>24</a:t>
            </a:fld>
            <a:endParaRPr lang="en-US"/>
          </a:p>
        </p:txBody>
      </p:sp>
    </p:spTree>
    <p:extLst>
      <p:ext uri="{BB962C8B-B14F-4D97-AF65-F5344CB8AC3E}">
        <p14:creationId xmlns:p14="http://schemas.microsoft.com/office/powerpoint/2010/main" val="2018039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Chiarelli A, Johnson R, </a:t>
            </a:r>
            <a:r>
              <a:rPr lang="en-GB" sz="1200" b="0" i="0" u="none" strike="noStrike" kern="1200" dirty="0" err="1">
                <a:solidFill>
                  <a:schemeClr val="tx1"/>
                </a:solidFill>
                <a:effectLst/>
                <a:latin typeface="+mn-lt"/>
                <a:ea typeface="+mn-ea"/>
                <a:cs typeface="+mn-cs"/>
              </a:rPr>
              <a:t>Pinfield</a:t>
            </a:r>
            <a:r>
              <a:rPr lang="en-GB" sz="1200" b="0" i="0" u="none" strike="noStrike" kern="1200" dirty="0">
                <a:solidFill>
                  <a:schemeClr val="tx1"/>
                </a:solidFill>
                <a:effectLst/>
                <a:latin typeface="+mn-lt"/>
                <a:ea typeface="+mn-ea"/>
                <a:cs typeface="+mn-cs"/>
              </a:rPr>
              <a:t> S and </a:t>
            </a:r>
            <a:r>
              <a:rPr lang="en-GB" sz="1200" b="0" i="0" u="none" strike="noStrike" kern="1200" dirty="0" err="1">
                <a:solidFill>
                  <a:schemeClr val="tx1"/>
                </a:solidFill>
                <a:effectLst/>
                <a:latin typeface="+mn-lt"/>
                <a:ea typeface="+mn-ea"/>
                <a:cs typeface="+mn-cs"/>
              </a:rPr>
              <a:t>Richens</a:t>
            </a:r>
            <a:r>
              <a:rPr lang="en-GB" sz="1200" b="0" i="0" u="none" strike="noStrike" kern="1200" dirty="0">
                <a:solidFill>
                  <a:schemeClr val="tx1"/>
                </a:solidFill>
                <a:effectLst/>
                <a:latin typeface="+mn-lt"/>
                <a:ea typeface="+mn-ea"/>
                <a:cs typeface="+mn-cs"/>
              </a:rPr>
              <a:t> E. Preprints and Scholarly Communication: An Exploratory Qualitative Study of Adoption, Practices, Drivers and Barriers [version 2; peer review: 3 approved, 1 approved with reservations]. </a:t>
            </a:r>
            <a:r>
              <a:rPr lang="en-GB" sz="1200" b="0" i="1" u="none" strike="noStrike" kern="1200" dirty="0">
                <a:solidFill>
                  <a:schemeClr val="tx1"/>
                </a:solidFill>
                <a:effectLst/>
                <a:latin typeface="+mn-lt"/>
                <a:ea typeface="+mn-ea"/>
                <a:cs typeface="+mn-cs"/>
              </a:rPr>
              <a:t>F1000Research</a:t>
            </a:r>
            <a:r>
              <a:rPr lang="en-GB" sz="1200" b="0" i="0" u="none" strike="noStrike" kern="1200" dirty="0">
                <a:solidFill>
                  <a:schemeClr val="tx1"/>
                </a:solidFill>
                <a:effectLst/>
                <a:latin typeface="+mn-lt"/>
                <a:ea typeface="+mn-ea"/>
                <a:cs typeface="+mn-cs"/>
              </a:rPr>
              <a:t> 2019, 8:971 (</a:t>
            </a:r>
            <a:r>
              <a:rPr lang="en-GB" sz="1200" b="0" i="0" u="none" strike="noStrike" kern="1200" dirty="0">
                <a:solidFill>
                  <a:schemeClr val="tx1"/>
                </a:solidFill>
                <a:effectLst/>
                <a:latin typeface="+mn-lt"/>
                <a:ea typeface="+mn-ea"/>
                <a:cs typeface="+mn-cs"/>
                <a:hlinkClick r:id="rId3"/>
              </a:rPr>
              <a:t>https://doi.org/10.12688/f1000research.19619.2</a:t>
            </a:r>
            <a:r>
              <a:rPr lang="en-GB"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25</a:t>
            </a:fld>
            <a:endParaRPr lang="en-US"/>
          </a:p>
        </p:txBody>
      </p:sp>
    </p:spTree>
    <p:extLst>
      <p:ext uri="{BB962C8B-B14F-4D97-AF65-F5344CB8AC3E}">
        <p14:creationId xmlns:p14="http://schemas.microsoft.com/office/powerpoint/2010/main" val="2971272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Chiarelli A, Johnson R, </a:t>
            </a:r>
            <a:r>
              <a:rPr lang="en-GB" sz="1200" b="0" i="0" u="none" strike="noStrike" kern="1200" dirty="0" err="1">
                <a:solidFill>
                  <a:schemeClr val="tx1"/>
                </a:solidFill>
                <a:effectLst/>
                <a:latin typeface="+mn-lt"/>
                <a:ea typeface="+mn-ea"/>
                <a:cs typeface="+mn-cs"/>
              </a:rPr>
              <a:t>Pinfield</a:t>
            </a:r>
            <a:r>
              <a:rPr lang="en-GB" sz="1200" b="0" i="0" u="none" strike="noStrike" kern="1200" dirty="0">
                <a:solidFill>
                  <a:schemeClr val="tx1"/>
                </a:solidFill>
                <a:effectLst/>
                <a:latin typeface="+mn-lt"/>
                <a:ea typeface="+mn-ea"/>
                <a:cs typeface="+mn-cs"/>
              </a:rPr>
              <a:t> S and </a:t>
            </a:r>
            <a:r>
              <a:rPr lang="en-GB" sz="1200" b="0" i="0" u="none" strike="noStrike" kern="1200" dirty="0" err="1">
                <a:solidFill>
                  <a:schemeClr val="tx1"/>
                </a:solidFill>
                <a:effectLst/>
                <a:latin typeface="+mn-lt"/>
                <a:ea typeface="+mn-ea"/>
                <a:cs typeface="+mn-cs"/>
              </a:rPr>
              <a:t>Richens</a:t>
            </a:r>
            <a:r>
              <a:rPr lang="en-GB" sz="1200" b="0" i="0" u="none" strike="noStrike" kern="1200" dirty="0">
                <a:solidFill>
                  <a:schemeClr val="tx1"/>
                </a:solidFill>
                <a:effectLst/>
                <a:latin typeface="+mn-lt"/>
                <a:ea typeface="+mn-ea"/>
                <a:cs typeface="+mn-cs"/>
              </a:rPr>
              <a:t> E. Preprints and Scholarly Communication: An Exploratory Qualitative Study of Adoption, Practices, Drivers and Barriers [version 2; peer review: 3 approved, 1 approved with reservations]. </a:t>
            </a:r>
            <a:r>
              <a:rPr lang="en-GB" sz="1200" b="0" i="1" u="none" strike="noStrike" kern="1200" dirty="0">
                <a:solidFill>
                  <a:schemeClr val="tx1"/>
                </a:solidFill>
                <a:effectLst/>
                <a:latin typeface="+mn-lt"/>
                <a:ea typeface="+mn-ea"/>
                <a:cs typeface="+mn-cs"/>
              </a:rPr>
              <a:t>F1000Research</a:t>
            </a:r>
            <a:r>
              <a:rPr lang="en-GB" sz="1200" b="0" i="0" u="none" strike="noStrike" kern="1200" dirty="0">
                <a:solidFill>
                  <a:schemeClr val="tx1"/>
                </a:solidFill>
                <a:effectLst/>
                <a:latin typeface="+mn-lt"/>
                <a:ea typeface="+mn-ea"/>
                <a:cs typeface="+mn-cs"/>
              </a:rPr>
              <a:t> 2019, 8:971 (</a:t>
            </a:r>
            <a:r>
              <a:rPr lang="en-GB" sz="1200" b="0" i="0" u="none" strike="noStrike" kern="1200" dirty="0">
                <a:solidFill>
                  <a:schemeClr val="tx1"/>
                </a:solidFill>
                <a:effectLst/>
                <a:latin typeface="+mn-lt"/>
                <a:ea typeface="+mn-ea"/>
                <a:cs typeface="+mn-cs"/>
                <a:hlinkClick r:id="rId3"/>
              </a:rPr>
              <a:t>https://doi.org/10.12688/f1000research.19619.2</a:t>
            </a:r>
            <a:r>
              <a:rPr lang="en-GB"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26</a:t>
            </a:fld>
            <a:endParaRPr lang="en-US"/>
          </a:p>
        </p:txBody>
      </p:sp>
    </p:spTree>
    <p:extLst>
      <p:ext uri="{BB962C8B-B14F-4D97-AF65-F5344CB8AC3E}">
        <p14:creationId xmlns:p14="http://schemas.microsoft.com/office/powerpoint/2010/main" val="4209664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Chiarelli A, Johnson R, </a:t>
            </a:r>
            <a:r>
              <a:rPr lang="en-GB" sz="1200" b="0" i="0" u="none" strike="noStrike" kern="1200" dirty="0" err="1">
                <a:solidFill>
                  <a:schemeClr val="tx1"/>
                </a:solidFill>
                <a:effectLst/>
                <a:latin typeface="+mn-lt"/>
                <a:ea typeface="+mn-ea"/>
                <a:cs typeface="+mn-cs"/>
              </a:rPr>
              <a:t>Pinfield</a:t>
            </a:r>
            <a:r>
              <a:rPr lang="en-GB" sz="1200" b="0" i="0" u="none" strike="noStrike" kern="1200" dirty="0">
                <a:solidFill>
                  <a:schemeClr val="tx1"/>
                </a:solidFill>
                <a:effectLst/>
                <a:latin typeface="+mn-lt"/>
                <a:ea typeface="+mn-ea"/>
                <a:cs typeface="+mn-cs"/>
              </a:rPr>
              <a:t> S and </a:t>
            </a:r>
            <a:r>
              <a:rPr lang="en-GB" sz="1200" b="0" i="0" u="none" strike="noStrike" kern="1200" dirty="0" err="1">
                <a:solidFill>
                  <a:schemeClr val="tx1"/>
                </a:solidFill>
                <a:effectLst/>
                <a:latin typeface="+mn-lt"/>
                <a:ea typeface="+mn-ea"/>
                <a:cs typeface="+mn-cs"/>
              </a:rPr>
              <a:t>Richens</a:t>
            </a:r>
            <a:r>
              <a:rPr lang="en-GB" sz="1200" b="0" i="0" u="none" strike="noStrike" kern="1200" dirty="0">
                <a:solidFill>
                  <a:schemeClr val="tx1"/>
                </a:solidFill>
                <a:effectLst/>
                <a:latin typeface="+mn-lt"/>
                <a:ea typeface="+mn-ea"/>
                <a:cs typeface="+mn-cs"/>
              </a:rPr>
              <a:t> E. Preprints and Scholarly Communication: An Exploratory Qualitative Study of Adoption, Practices, Drivers and Barriers [version 2; peer review: 3 approved, 1 approved with reservations]. </a:t>
            </a:r>
            <a:r>
              <a:rPr lang="en-GB" sz="1200" b="0" i="1" u="none" strike="noStrike" kern="1200" dirty="0">
                <a:solidFill>
                  <a:schemeClr val="tx1"/>
                </a:solidFill>
                <a:effectLst/>
                <a:latin typeface="+mn-lt"/>
                <a:ea typeface="+mn-ea"/>
                <a:cs typeface="+mn-cs"/>
              </a:rPr>
              <a:t>F1000Research</a:t>
            </a:r>
            <a:r>
              <a:rPr lang="en-GB" sz="1200" b="0" i="0" u="none" strike="noStrike" kern="1200" dirty="0">
                <a:solidFill>
                  <a:schemeClr val="tx1"/>
                </a:solidFill>
                <a:effectLst/>
                <a:latin typeface="+mn-lt"/>
                <a:ea typeface="+mn-ea"/>
                <a:cs typeface="+mn-cs"/>
              </a:rPr>
              <a:t> 2019, 8:971 (</a:t>
            </a:r>
            <a:r>
              <a:rPr lang="en-GB" sz="1200" b="0" i="0" u="none" strike="noStrike" kern="1200" dirty="0">
                <a:solidFill>
                  <a:schemeClr val="tx1"/>
                </a:solidFill>
                <a:effectLst/>
                <a:latin typeface="+mn-lt"/>
                <a:ea typeface="+mn-ea"/>
                <a:cs typeface="+mn-cs"/>
                <a:hlinkClick r:id="rId3"/>
              </a:rPr>
              <a:t>https://doi.org/10.12688/f1000research.19619.2</a:t>
            </a:r>
            <a:r>
              <a:rPr lang="en-GB"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27</a:t>
            </a:fld>
            <a:endParaRPr lang="en-US"/>
          </a:p>
        </p:txBody>
      </p:sp>
    </p:spTree>
    <p:extLst>
      <p:ext uri="{BB962C8B-B14F-4D97-AF65-F5344CB8AC3E}">
        <p14:creationId xmlns:p14="http://schemas.microsoft.com/office/powerpoint/2010/main" val="3944056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Chiarelli A, Johnson R, </a:t>
            </a:r>
            <a:r>
              <a:rPr lang="en-GB" sz="1200" b="0" i="0" u="none" strike="noStrike" kern="1200" dirty="0" err="1">
                <a:solidFill>
                  <a:schemeClr val="tx1"/>
                </a:solidFill>
                <a:effectLst/>
                <a:latin typeface="+mn-lt"/>
                <a:ea typeface="+mn-ea"/>
                <a:cs typeface="+mn-cs"/>
              </a:rPr>
              <a:t>Pinfield</a:t>
            </a:r>
            <a:r>
              <a:rPr lang="en-GB" sz="1200" b="0" i="0" u="none" strike="noStrike" kern="1200" dirty="0">
                <a:solidFill>
                  <a:schemeClr val="tx1"/>
                </a:solidFill>
                <a:effectLst/>
                <a:latin typeface="+mn-lt"/>
                <a:ea typeface="+mn-ea"/>
                <a:cs typeface="+mn-cs"/>
              </a:rPr>
              <a:t> S and </a:t>
            </a:r>
            <a:r>
              <a:rPr lang="en-GB" sz="1200" b="0" i="0" u="none" strike="noStrike" kern="1200" dirty="0" err="1">
                <a:solidFill>
                  <a:schemeClr val="tx1"/>
                </a:solidFill>
                <a:effectLst/>
                <a:latin typeface="+mn-lt"/>
                <a:ea typeface="+mn-ea"/>
                <a:cs typeface="+mn-cs"/>
              </a:rPr>
              <a:t>Richens</a:t>
            </a:r>
            <a:r>
              <a:rPr lang="en-GB" sz="1200" b="0" i="0" u="none" strike="noStrike" kern="1200" dirty="0">
                <a:solidFill>
                  <a:schemeClr val="tx1"/>
                </a:solidFill>
                <a:effectLst/>
                <a:latin typeface="+mn-lt"/>
                <a:ea typeface="+mn-ea"/>
                <a:cs typeface="+mn-cs"/>
              </a:rPr>
              <a:t> E. Preprints and Scholarly Communication: An Exploratory Qualitative Study of Adoption, Practices, Drivers and Barriers [version 2; peer review: 3 approved, 1 approved with reservations]. </a:t>
            </a:r>
            <a:r>
              <a:rPr lang="en-GB" sz="1200" b="0" i="1" u="none" strike="noStrike" kern="1200" dirty="0">
                <a:solidFill>
                  <a:schemeClr val="tx1"/>
                </a:solidFill>
                <a:effectLst/>
                <a:latin typeface="+mn-lt"/>
                <a:ea typeface="+mn-ea"/>
                <a:cs typeface="+mn-cs"/>
              </a:rPr>
              <a:t>F1000Research</a:t>
            </a:r>
            <a:r>
              <a:rPr lang="en-GB" sz="1200" b="0" i="0" u="none" strike="noStrike" kern="1200" dirty="0">
                <a:solidFill>
                  <a:schemeClr val="tx1"/>
                </a:solidFill>
                <a:effectLst/>
                <a:latin typeface="+mn-lt"/>
                <a:ea typeface="+mn-ea"/>
                <a:cs typeface="+mn-cs"/>
              </a:rPr>
              <a:t> 2019, 8:971 (</a:t>
            </a:r>
            <a:r>
              <a:rPr lang="en-GB" sz="1200" b="0" i="0" u="none" strike="noStrike" kern="1200" dirty="0">
                <a:solidFill>
                  <a:schemeClr val="tx1"/>
                </a:solidFill>
                <a:effectLst/>
                <a:latin typeface="+mn-lt"/>
                <a:ea typeface="+mn-ea"/>
                <a:cs typeface="+mn-cs"/>
                <a:hlinkClick r:id="rId3"/>
              </a:rPr>
              <a:t>https://doi.org/10.12688/f1000research.19619.2</a:t>
            </a:r>
            <a:r>
              <a:rPr lang="en-GB"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28</a:t>
            </a:fld>
            <a:endParaRPr lang="en-US"/>
          </a:p>
        </p:txBody>
      </p:sp>
    </p:spTree>
    <p:extLst>
      <p:ext uri="{BB962C8B-B14F-4D97-AF65-F5344CB8AC3E}">
        <p14:creationId xmlns:p14="http://schemas.microsoft.com/office/powerpoint/2010/main" val="2467792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29</a:t>
            </a:fld>
            <a:endParaRPr lang="en-US"/>
          </a:p>
        </p:txBody>
      </p:sp>
    </p:spTree>
    <p:extLst>
      <p:ext uri="{BB962C8B-B14F-4D97-AF65-F5344CB8AC3E}">
        <p14:creationId xmlns:p14="http://schemas.microsoft.com/office/powerpoint/2010/main" val="354646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9A07C-10BF-134A-93B3-64E783514588}" type="slidenum">
              <a:rPr lang="en-US" smtClean="0"/>
              <a:t>3</a:t>
            </a:fld>
            <a:endParaRPr lang="en-US"/>
          </a:p>
        </p:txBody>
      </p:sp>
    </p:spTree>
    <p:extLst>
      <p:ext uri="{BB962C8B-B14F-4D97-AF65-F5344CB8AC3E}">
        <p14:creationId xmlns:p14="http://schemas.microsoft.com/office/powerpoint/2010/main" val="348815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31</a:t>
            </a:fld>
            <a:endParaRPr lang="en-US"/>
          </a:p>
        </p:txBody>
      </p:sp>
    </p:spTree>
    <p:extLst>
      <p:ext uri="{BB962C8B-B14F-4D97-AF65-F5344CB8AC3E}">
        <p14:creationId xmlns:p14="http://schemas.microsoft.com/office/powerpoint/2010/main" val="139827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Early version may be updated before submission (comments)</a:t>
            </a:r>
          </a:p>
        </p:txBody>
      </p:sp>
      <p:sp>
        <p:nvSpPr>
          <p:cNvPr id="4" name="Slide Number Placeholder 3"/>
          <p:cNvSpPr>
            <a:spLocks noGrp="1"/>
          </p:cNvSpPr>
          <p:nvPr>
            <p:ph type="sldNum" sz="quarter" idx="5"/>
          </p:nvPr>
        </p:nvSpPr>
        <p:spPr/>
        <p:txBody>
          <a:bodyPr/>
          <a:lstStyle/>
          <a:p>
            <a:fld id="{8459A07C-10BF-134A-93B3-64E783514588}" type="slidenum">
              <a:rPr lang="en-US" smtClean="0"/>
              <a:t>4</a:t>
            </a:fld>
            <a:endParaRPr lang="en-US"/>
          </a:p>
        </p:txBody>
      </p:sp>
    </p:spTree>
    <p:extLst>
      <p:ext uri="{BB962C8B-B14F-4D97-AF65-F5344CB8AC3E}">
        <p14:creationId xmlns:p14="http://schemas.microsoft.com/office/powerpoint/2010/main" val="43106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Useful ref - https://</a:t>
            </a:r>
            <a:r>
              <a:rPr lang="en-US" dirty="0" err="1"/>
              <a:t>publons.com</a:t>
            </a:r>
            <a:r>
              <a:rPr lang="en-US" dirty="0"/>
              <a:t>/blog/the-what-why-and-how-of-preprints-and-peer-review/</a:t>
            </a:r>
          </a:p>
        </p:txBody>
      </p:sp>
      <p:sp>
        <p:nvSpPr>
          <p:cNvPr id="4" name="Slide Number Placeholder 3"/>
          <p:cNvSpPr>
            <a:spLocks noGrp="1"/>
          </p:cNvSpPr>
          <p:nvPr>
            <p:ph type="sldNum" sz="quarter" idx="5"/>
          </p:nvPr>
        </p:nvSpPr>
        <p:spPr/>
        <p:txBody>
          <a:bodyPr/>
          <a:lstStyle/>
          <a:p>
            <a:fld id="{8459A07C-10BF-134A-93B3-64E783514588}" type="slidenum">
              <a:rPr lang="en-US" smtClean="0"/>
              <a:t>5</a:t>
            </a:fld>
            <a:endParaRPr lang="en-US"/>
          </a:p>
        </p:txBody>
      </p:sp>
    </p:spTree>
    <p:extLst>
      <p:ext uri="{BB962C8B-B14F-4D97-AF65-F5344CB8AC3E}">
        <p14:creationId xmlns:p14="http://schemas.microsoft.com/office/powerpoint/2010/main" val="57771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Photo from https://</a:t>
            </a:r>
            <a:r>
              <a:rPr lang="en-US" dirty="0" err="1"/>
              <a:t>www.youtube.com</a:t>
            </a:r>
            <a:r>
              <a:rPr lang="en-US" dirty="0"/>
              <a:t>/</a:t>
            </a:r>
            <a:r>
              <a:rPr lang="en-US" dirty="0" err="1"/>
              <a:t>watch?v</a:t>
            </a:r>
            <a:r>
              <a:rPr lang="en-US" dirty="0"/>
              <a:t>=1w7lQtcoYoo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 </a:t>
            </a:r>
            <a:r>
              <a:rPr lang="en-US" dirty="0" err="1"/>
              <a:t>Ginsparg</a:t>
            </a:r>
            <a:r>
              <a:rPr lang="en-US" dirty="0"/>
              <a:t>  (2011) It was twenty years ago today ... </a:t>
            </a:r>
            <a:r>
              <a:rPr lang="en-US" dirty="0" err="1"/>
              <a:t>ArXiv.org</a:t>
            </a:r>
            <a:r>
              <a:rPr lang="en-US" dirty="0"/>
              <a:t> preprint [Submitted on 14 Aug 2011 (v1), last revised 13 Sep 2011 (this version, v2)] </a:t>
            </a:r>
            <a:r>
              <a:rPr lang="en-GB" sz="1200" b="0" i="0" u="none" strike="noStrike" kern="1200" dirty="0">
                <a:solidFill>
                  <a:schemeClr val="tx1"/>
                </a:solidFill>
                <a:effectLst/>
                <a:latin typeface="+mn-lt"/>
                <a:ea typeface="+mn-ea"/>
                <a:cs typeface="+mn-cs"/>
                <a:hlinkClick r:id="rId3"/>
              </a:rPr>
              <a:t>arXiv:1108.2700</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blog.arxiv.org</a:t>
            </a:r>
            <a:r>
              <a:rPr lang="en-US" dirty="0"/>
              <a:t>/2021/02/08/2020-annual-report-now-available/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launched to facilitate easy, quick, sharing of research - taking advantage of the new world wide web.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fairly rapid growth, but notable growth in past 20 years as internet took 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inaugural Einstein Foundation Berlin Award for Promoting Quality in Research by the Einstein Foundation has been awarded to </a:t>
            </a:r>
            <a:r>
              <a:rPr lang="en-GB" sz="1200" b="1" i="0" u="sng" kern="1200" dirty="0">
                <a:solidFill>
                  <a:schemeClr val="tx1"/>
                </a:solidFill>
                <a:effectLst/>
                <a:latin typeface="+mn-lt"/>
                <a:ea typeface="+mn-ea"/>
                <a:cs typeface="+mn-cs"/>
                <a:hlinkClick r:id="rId4"/>
              </a:rPr>
              <a:t>Paul Ginsparg,</a:t>
            </a:r>
            <a:r>
              <a:rPr lang="en-GB" sz="1200" b="1" i="0" u="sng" kern="1200" dirty="0">
                <a:solidFill>
                  <a:schemeClr val="tx1"/>
                </a:solidFill>
                <a:effectLst/>
                <a:latin typeface="+mn-lt"/>
                <a:ea typeface="+mn-ea"/>
                <a:cs typeface="+mn-cs"/>
              </a:rPr>
              <a:t> November 2021</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6</a:t>
            </a:fld>
            <a:endParaRPr lang="en-US"/>
          </a:p>
        </p:txBody>
      </p:sp>
    </p:spTree>
    <p:extLst>
      <p:ext uri="{BB962C8B-B14F-4D97-AF65-F5344CB8AC3E}">
        <p14:creationId xmlns:p14="http://schemas.microsoft.com/office/powerpoint/2010/main" val="333039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a:t>
            </a:r>
            <a:r>
              <a:rPr lang="en-US" dirty="0" err="1"/>
              <a:t>arxiv.org</a:t>
            </a:r>
            <a:r>
              <a:rPr lang="en-US" dirty="0"/>
              <a:t>/help/stats/2018_by_area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subject categories</a:t>
            </a:r>
          </a:p>
          <a:p>
            <a:r>
              <a:rPr lang="en-US" dirty="0"/>
              <a:t>Submissions</a:t>
            </a:r>
          </a:p>
          <a:p>
            <a:pPr lvl="1"/>
            <a:r>
              <a:rPr lang="en-US" dirty="0"/>
              <a:t>Predominantly High Energy Physics at the start</a:t>
            </a:r>
          </a:p>
          <a:p>
            <a:pPr lvl="1"/>
            <a:r>
              <a:rPr lang="en-US" dirty="0"/>
              <a:t>now mostly </a:t>
            </a:r>
            <a:r>
              <a:rPr lang="en-US" dirty="0" err="1"/>
              <a:t>maths</a:t>
            </a:r>
            <a:r>
              <a:rPr lang="en-US" dirty="0"/>
              <a:t> articles</a:t>
            </a:r>
          </a:p>
          <a:p>
            <a:pPr lvl="1"/>
            <a:r>
              <a:rPr lang="en-US" dirty="0"/>
              <a:t>Math articles –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7</a:t>
            </a:fld>
            <a:endParaRPr lang="en-US"/>
          </a:p>
        </p:txBody>
      </p:sp>
    </p:spTree>
    <p:extLst>
      <p:ext uri="{BB962C8B-B14F-4D97-AF65-F5344CB8AC3E}">
        <p14:creationId xmlns:p14="http://schemas.microsoft.com/office/powerpoint/2010/main" val="110273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Some evidence of higher citation to final journal article</a:t>
            </a:r>
          </a:p>
          <a:p>
            <a:pPr lvl="1"/>
            <a:r>
              <a:rPr lang="en-US" dirty="0"/>
              <a:t>One report showed 35% increase in citation of the journal article</a:t>
            </a:r>
          </a:p>
          <a:p>
            <a:pPr lvl="1"/>
            <a:r>
              <a:rPr lang="en-US" dirty="0"/>
              <a:t>But fewer downloads from the publisher site - implications for the usefulness of the journal? also metrics associated with the DOI version of record?</a:t>
            </a:r>
          </a:p>
          <a:p>
            <a:r>
              <a:rPr lang="en-US" dirty="0"/>
              <a:t>Increased citations and h-index?</a:t>
            </a:r>
          </a:p>
          <a:p>
            <a:pPr lvl="1"/>
            <a:r>
              <a:rPr lang="en-US" dirty="0"/>
              <a:t>Two articles: preprint and version of record</a:t>
            </a:r>
          </a:p>
          <a:p>
            <a:pPr lvl="1"/>
            <a:endParaRPr lang="en-US" dirty="0"/>
          </a:p>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8</a:t>
            </a:fld>
            <a:endParaRPr lang="en-US"/>
          </a:p>
        </p:txBody>
      </p:sp>
    </p:spTree>
    <p:extLst>
      <p:ext uri="{BB962C8B-B14F-4D97-AF65-F5344CB8AC3E}">
        <p14:creationId xmlns:p14="http://schemas.microsoft.com/office/powerpoint/2010/main" val="417704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Launch</a:t>
            </a:r>
          </a:p>
          <a:p>
            <a:r>
              <a:rPr lang="en-US" dirty="0"/>
              <a:t>Growth</a:t>
            </a:r>
          </a:p>
          <a:p>
            <a:r>
              <a:rPr lang="en-US" dirty="0"/>
              <a:t>Purchase by Elsevier (and ensuing problems)</a:t>
            </a:r>
          </a:p>
          <a:p>
            <a:r>
              <a:rPr lang="en-US" dirty="0"/>
              <a:t>https://</a:t>
            </a:r>
            <a:r>
              <a:rPr lang="en-US" dirty="0" err="1"/>
              <a:t>en.wikipedia.org</a:t>
            </a:r>
            <a:r>
              <a:rPr lang="en-US" dirty="0"/>
              <a:t>/wiki/</a:t>
            </a:r>
            <a:r>
              <a:rPr lang="en-US" dirty="0" err="1"/>
              <a:t>Social_Science_Research_Network</a:t>
            </a:r>
            <a:endParaRPr lang="en-US" dirty="0"/>
          </a:p>
          <a:p>
            <a:r>
              <a:rPr lang="en-US" dirty="0"/>
              <a:t>https://</a:t>
            </a:r>
            <a:r>
              <a:rPr lang="en-US" dirty="0" err="1"/>
              <a:t>hq.ssrn.com</a:t>
            </a:r>
            <a:r>
              <a:rPr lang="en-US" dirty="0"/>
              <a:t>/rankings/</a:t>
            </a:r>
            <a:r>
              <a:rPr lang="en-US" dirty="0" err="1"/>
              <a:t>ranking_data_explain.cfm?id</a:t>
            </a:r>
            <a:r>
              <a:rPr lang="en-US" dirty="0"/>
              <a:t>=10</a:t>
            </a:r>
          </a:p>
          <a:p>
            <a:endParaRPr lang="en-US" dirty="0"/>
          </a:p>
          <a:p>
            <a:r>
              <a:rPr lang="en-GB" sz="1200" b="0" i="0" u="none" strike="noStrike" kern="1200" dirty="0">
                <a:solidFill>
                  <a:schemeClr val="tx1"/>
                </a:solidFill>
                <a:effectLst/>
                <a:latin typeface="+mn-lt"/>
                <a:ea typeface="+mn-ea"/>
                <a:cs typeface="+mn-cs"/>
                <a:hlinkClick r:id="rId3"/>
              </a:rPr>
              <a:t>launched by Michael Jensen</a:t>
            </a:r>
            <a:r>
              <a:rPr lang="en-GB" sz="1200" b="0" i="0" u="none" strike="noStrike" kern="1200" dirty="0">
                <a:solidFill>
                  <a:schemeClr val="tx1"/>
                </a:solidFill>
                <a:effectLst/>
                <a:latin typeface="+mn-lt"/>
                <a:ea typeface="+mn-ea"/>
                <a:cs typeface="+mn-cs"/>
              </a:rPr>
              <a:t> and Wayne Marr, both </a:t>
            </a:r>
            <a:r>
              <a:rPr lang="en-GB" sz="1200" b="0" i="0" u="none" strike="noStrike" kern="1200" dirty="0">
                <a:solidFill>
                  <a:schemeClr val="tx1"/>
                </a:solidFill>
                <a:effectLst/>
                <a:latin typeface="+mn-lt"/>
                <a:ea typeface="+mn-ea"/>
                <a:cs typeface="+mn-cs"/>
                <a:hlinkClick r:id="rId4" tooltip="Financial economics"/>
              </a:rPr>
              <a:t>financial economists</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5"/>
              </a:rPr>
              <a:t>[2]</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January 2013, SSRN was ranked the biggest open-access repository in the world by Ranking Web of Repositories (an initiative of the </a:t>
            </a:r>
            <a:r>
              <a:rPr lang="en-GB" sz="1200" b="0" i="0" u="none" strike="noStrike" kern="1200" dirty="0">
                <a:solidFill>
                  <a:schemeClr val="tx1"/>
                </a:solidFill>
                <a:effectLst/>
                <a:latin typeface="+mn-lt"/>
                <a:ea typeface="+mn-ea"/>
                <a:cs typeface="+mn-cs"/>
                <a:hlinkClick r:id="rId6" tooltip="Cybermetrics Lab"/>
              </a:rPr>
              <a:t>Cybermetrics Lab</a:t>
            </a:r>
            <a:r>
              <a:rPr lang="en-GB" sz="1200" b="0" i="0" u="none" strike="noStrike" kern="1200" dirty="0">
                <a:solidFill>
                  <a:schemeClr val="tx1"/>
                </a:solidFill>
                <a:effectLst/>
                <a:latin typeface="+mn-lt"/>
                <a:ea typeface="+mn-ea"/>
                <a:cs typeface="+mn-cs"/>
              </a:rPr>
              <a:t>, a research group belonging to the </a:t>
            </a:r>
            <a:r>
              <a:rPr lang="en-GB" sz="1200" b="0" i="0" u="none" strike="noStrike" kern="1200" dirty="0">
                <a:solidFill>
                  <a:schemeClr val="tx1"/>
                </a:solidFill>
                <a:effectLst/>
                <a:latin typeface="+mn-lt"/>
                <a:ea typeface="+mn-ea"/>
                <a:cs typeface="+mn-cs"/>
                <a:hlinkClick r:id="rId7" tooltip="Spanish National Research Council"/>
              </a:rPr>
              <a:t>Spanish National Research Council</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8"/>
              </a:rPr>
              <a:t>[3]</a:t>
            </a:r>
            <a:r>
              <a:rPr lang="en-GB" sz="1200" b="0" i="0" u="none" strike="noStrike" kern="1200" dirty="0">
                <a:solidFill>
                  <a:schemeClr val="tx1"/>
                </a:solidFill>
                <a:effectLst/>
                <a:latin typeface="+mn-lt"/>
                <a:ea typeface="+mn-ea"/>
                <a:cs typeface="+mn-cs"/>
              </a:rPr>
              <a:t> measured by number of PDF files, backlinks and </a:t>
            </a:r>
            <a:r>
              <a:rPr lang="en-GB" sz="1200" b="0" i="0" u="none" strike="noStrike" kern="1200" dirty="0">
                <a:solidFill>
                  <a:schemeClr val="tx1"/>
                </a:solidFill>
                <a:effectLst/>
                <a:latin typeface="+mn-lt"/>
                <a:ea typeface="+mn-ea"/>
                <a:cs typeface="+mn-cs"/>
                <a:hlinkClick r:id="rId9" tooltip="Google Scholar"/>
              </a:rPr>
              <a:t>Google Scholar</a:t>
            </a:r>
            <a:r>
              <a:rPr lang="en-GB" sz="1200" b="0" i="0" u="none" strike="noStrike" kern="1200" dirty="0">
                <a:solidFill>
                  <a:schemeClr val="tx1"/>
                </a:solidFill>
                <a:effectLst/>
                <a:latin typeface="+mn-lt"/>
                <a:ea typeface="+mn-ea"/>
                <a:cs typeface="+mn-cs"/>
              </a:rPr>
              <a:t> results.</a:t>
            </a:r>
            <a:r>
              <a:rPr lang="en-GB" sz="1200" b="0" i="0" u="none" strike="noStrike" kern="1200" baseline="30000" dirty="0">
                <a:solidFill>
                  <a:schemeClr val="tx1"/>
                </a:solidFill>
                <a:effectLst/>
                <a:latin typeface="+mn-lt"/>
                <a:ea typeface="+mn-ea"/>
                <a:cs typeface="+mn-cs"/>
                <a:hlinkClick r:id="rId10"/>
              </a:rPr>
              <a:t>[4]</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May 2016, SSRN was bought from Social Science Electronic Publishing Inc. by </a:t>
            </a:r>
            <a:r>
              <a:rPr lang="en-GB" sz="1200" b="0" i="0" u="none" strike="noStrike" kern="1200" dirty="0">
                <a:solidFill>
                  <a:schemeClr val="tx1"/>
                </a:solidFill>
                <a:effectLst/>
                <a:latin typeface="+mn-lt"/>
                <a:ea typeface="+mn-ea"/>
                <a:cs typeface="+mn-cs"/>
                <a:hlinkClick r:id="rId11" tooltip="Elsevier"/>
              </a:rPr>
              <a:t>Elsevier</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12"/>
              </a:rPr>
              <a:t>[1]</a:t>
            </a:r>
            <a:r>
              <a:rPr lang="en-GB"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459A07C-10BF-134A-93B3-64E783514588}" type="slidenum">
              <a:rPr lang="en-US" smtClean="0"/>
              <a:t>9</a:t>
            </a:fld>
            <a:endParaRPr lang="en-US"/>
          </a:p>
        </p:txBody>
      </p:sp>
    </p:spTree>
    <p:extLst>
      <p:ext uri="{BB962C8B-B14F-4D97-AF65-F5344CB8AC3E}">
        <p14:creationId xmlns:p14="http://schemas.microsoft.com/office/powerpoint/2010/main" val="84557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GB"/>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B68B590D-CD05-E74F-A9AC-518C495A21F9}" type="datetimeFigureOut">
              <a:rPr lang="en-US" smtClean="0"/>
              <a:t>7/25/22</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49572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8B590D-CD05-E74F-A9AC-518C495A21F9}"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7716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8B590D-CD05-E74F-A9AC-518C495A21F9}"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25411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8B590D-CD05-E74F-A9AC-518C495A21F9}"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1FBACA0E-E025-194F-B183-54C33D7C3318}"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7340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8B590D-CD05-E74F-A9AC-518C495A21F9}"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52005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68B590D-CD05-E74F-A9AC-518C495A21F9}" type="datetimeFigureOut">
              <a:rPr lang="en-US" smtClean="0"/>
              <a:t>7/25/22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515445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68B590D-CD05-E74F-A9AC-518C495A21F9}" type="datetimeFigureOut">
              <a:rPr lang="en-US" smtClean="0"/>
              <a:t>7/25/22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337945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8B590D-CD05-E74F-A9AC-518C495A21F9}" type="datetimeFigureOut">
              <a:rPr lang="en-US" smtClean="0"/>
              <a:t>7/25/22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373521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B68B590D-CD05-E74F-A9AC-518C495A21F9}" type="datetimeFigureOut">
              <a:rPr lang="en-US" smtClean="0"/>
              <a:t>7/25/22</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1FBACA0E-E025-194F-B183-54C33D7C3318}" type="slidenum">
              <a:rPr lang="en-US" smtClean="0"/>
              <a:t>‹#›</a:t>
            </a:fld>
            <a:endParaRPr lang="en-US"/>
          </a:p>
        </p:txBody>
      </p:sp>
    </p:spTree>
    <p:extLst>
      <p:ext uri="{BB962C8B-B14F-4D97-AF65-F5344CB8AC3E}">
        <p14:creationId xmlns:p14="http://schemas.microsoft.com/office/powerpoint/2010/main" val="421981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8B590D-CD05-E74F-A9AC-518C495A21F9}" type="datetimeFigureOut">
              <a:rPr lang="en-US" smtClean="0"/>
              <a:t>7/25/22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07495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B68B590D-CD05-E74F-A9AC-518C495A21F9}" type="datetimeFigureOut">
              <a:rPr lang="en-US" smtClean="0"/>
              <a:t>7/25/22</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3796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8B590D-CD05-E74F-A9AC-518C495A21F9}"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45008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8B590D-CD05-E74F-A9AC-518C495A21F9}" type="datetimeFigureOut">
              <a:rPr lang="en-US" smtClean="0"/>
              <a:t>7/25/22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49456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8B590D-CD05-E74F-A9AC-518C495A21F9}" type="datetimeFigureOut">
              <a:rPr lang="en-US" smtClean="0"/>
              <a:t>7/25/22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48396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8B590D-CD05-E74F-A9AC-518C495A21F9}" type="datetimeFigureOut">
              <a:rPr lang="en-US" smtClean="0"/>
              <a:t>7/25/22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6805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8B590D-CD05-E74F-A9AC-518C495A21F9}"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377402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8B590D-CD05-E74F-A9AC-518C495A21F9}"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BACA0E-E025-194F-B183-54C33D7C3318}" type="slidenum">
              <a:rPr lang="en-US" smtClean="0"/>
              <a:t>‹#›</a:t>
            </a:fld>
            <a:endParaRPr lang="en-US"/>
          </a:p>
        </p:txBody>
      </p:sp>
    </p:spTree>
    <p:extLst>
      <p:ext uri="{BB962C8B-B14F-4D97-AF65-F5344CB8AC3E}">
        <p14:creationId xmlns:p14="http://schemas.microsoft.com/office/powerpoint/2010/main" val="289910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8B590D-CD05-E74F-A9AC-518C495A21F9}" type="datetimeFigureOut">
              <a:rPr lang="en-US" smtClean="0"/>
              <a:t>7/25/22</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FBACA0E-E025-194F-B183-54C33D7C3318}" type="slidenum">
              <a:rPr lang="en-US" smtClean="0"/>
              <a:t>‹#›</a:t>
            </a:fld>
            <a:endParaRPr lang="en-US"/>
          </a:p>
        </p:txBody>
      </p:sp>
    </p:spTree>
    <p:extLst>
      <p:ext uri="{BB962C8B-B14F-4D97-AF65-F5344CB8AC3E}">
        <p14:creationId xmlns:p14="http://schemas.microsoft.com/office/powerpoint/2010/main" val="1249582154"/>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B0F-A31D-FA42-AEAB-5B43ED2005A7}"/>
              </a:ext>
            </a:extLst>
          </p:cNvPr>
          <p:cNvSpPr>
            <a:spLocks noGrp="1"/>
          </p:cNvSpPr>
          <p:nvPr>
            <p:ph type="ctrTitle"/>
          </p:nvPr>
        </p:nvSpPr>
        <p:spPr>
          <a:xfrm>
            <a:off x="1525682" y="2907532"/>
            <a:ext cx="4551951" cy="1029803"/>
          </a:xfrm>
        </p:spPr>
        <p:txBody>
          <a:bodyPr>
            <a:normAutofit fontScale="90000"/>
          </a:bodyPr>
          <a:lstStyle/>
          <a:p>
            <a:r>
              <a:rPr lang="en-GB" dirty="0"/>
              <a:t>Preprints and publishing</a:t>
            </a:r>
          </a:p>
        </p:txBody>
      </p:sp>
      <p:sp>
        <p:nvSpPr>
          <p:cNvPr id="3" name="Subtitle 2">
            <a:extLst>
              <a:ext uri="{FF2B5EF4-FFF2-40B4-BE49-F238E27FC236}">
                <a16:creationId xmlns:a16="http://schemas.microsoft.com/office/drawing/2014/main" id="{CC6CE7D0-C0CB-284F-886E-C50C984B1B24}"/>
              </a:ext>
            </a:extLst>
          </p:cNvPr>
          <p:cNvSpPr>
            <a:spLocks noGrp="1"/>
          </p:cNvSpPr>
          <p:nvPr>
            <p:ph type="subTitle" idx="1"/>
          </p:nvPr>
        </p:nvSpPr>
        <p:spPr>
          <a:xfrm>
            <a:off x="1598850" y="4791537"/>
            <a:ext cx="4581525" cy="1659497"/>
          </a:xfrm>
        </p:spPr>
        <p:txBody>
          <a:bodyPr>
            <a:normAutofit fontScale="92500" lnSpcReduction="20000"/>
          </a:bodyPr>
          <a:lstStyle/>
          <a:p>
            <a:r>
              <a:rPr lang="en-US" dirty="0"/>
              <a:t>Pippa Smart</a:t>
            </a:r>
          </a:p>
          <a:p>
            <a:r>
              <a:rPr lang="en-US" dirty="0"/>
              <a:t>PSP Consulting</a:t>
            </a:r>
          </a:p>
          <a:p>
            <a:r>
              <a:rPr lang="en-US" dirty="0" err="1"/>
              <a:t>EiC</a:t>
            </a:r>
            <a:r>
              <a:rPr lang="en-US" dirty="0"/>
              <a:t>, </a:t>
            </a:r>
            <a:r>
              <a:rPr lang="en-US" i="1" dirty="0"/>
              <a:t>Learned Publishing</a:t>
            </a:r>
          </a:p>
          <a:p>
            <a:r>
              <a:rPr lang="en-US" dirty="0"/>
              <a:t>Pippa.smart@gmail.com</a:t>
            </a:r>
          </a:p>
          <a:p>
            <a:r>
              <a:rPr lang="en-US" dirty="0" err="1"/>
              <a:t>editor@alpsp.org</a:t>
            </a:r>
            <a:endParaRPr lang="en-US" dirty="0"/>
          </a:p>
          <a:p>
            <a:endParaRPr lang="en-US" dirty="0"/>
          </a:p>
          <a:p>
            <a:endParaRPr lang="en-US" dirty="0"/>
          </a:p>
        </p:txBody>
      </p:sp>
      <p:pic>
        <p:nvPicPr>
          <p:cNvPr id="4" name="Picture 3">
            <a:extLst>
              <a:ext uri="{FF2B5EF4-FFF2-40B4-BE49-F238E27FC236}">
                <a16:creationId xmlns:a16="http://schemas.microsoft.com/office/drawing/2014/main" id="{85788798-6DB5-FF45-A71F-859B575500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501" y="4972312"/>
            <a:ext cx="2291993" cy="951035"/>
          </a:xfrm>
          <a:prstGeom prst="rect">
            <a:avLst/>
          </a:prstGeom>
        </p:spPr>
      </p:pic>
      <p:pic>
        <p:nvPicPr>
          <p:cNvPr id="9" name="Picture 8">
            <a:extLst>
              <a:ext uri="{FF2B5EF4-FFF2-40B4-BE49-F238E27FC236}">
                <a16:creationId xmlns:a16="http://schemas.microsoft.com/office/drawing/2014/main" id="{CF38378E-9BEB-CF44-89BC-236057184C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0375" y="2372195"/>
            <a:ext cx="1757966" cy="1821892"/>
          </a:xfrm>
          <a:prstGeom prst="rect">
            <a:avLst/>
          </a:prstGeom>
          <a:ln>
            <a:solidFill>
              <a:schemeClr val="tx2"/>
            </a:solidFill>
          </a:ln>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957DAC3F-37B3-6D48-A0AC-9EBA2B38FE1A}"/>
              </a:ext>
            </a:extLst>
          </p:cNvPr>
          <p:cNvPicPr>
            <a:picLocks noChangeAspect="1"/>
          </p:cNvPicPr>
          <p:nvPr/>
        </p:nvPicPr>
        <p:blipFill>
          <a:blip r:embed="rId5"/>
          <a:stretch>
            <a:fillRect/>
          </a:stretch>
        </p:blipFill>
        <p:spPr>
          <a:xfrm>
            <a:off x="6442666" y="4974188"/>
            <a:ext cx="2280163" cy="949159"/>
          </a:xfrm>
          <a:prstGeom prst="rect">
            <a:avLst/>
          </a:prstGeom>
        </p:spPr>
      </p:pic>
      <p:sp>
        <p:nvSpPr>
          <p:cNvPr id="8" name="TextBox 7">
            <a:extLst>
              <a:ext uri="{FF2B5EF4-FFF2-40B4-BE49-F238E27FC236}">
                <a16:creationId xmlns:a16="http://schemas.microsoft.com/office/drawing/2014/main" id="{C35E2A4A-AFF5-9246-BBBD-AB889AA0484B}"/>
              </a:ext>
            </a:extLst>
          </p:cNvPr>
          <p:cNvSpPr txBox="1"/>
          <p:nvPr/>
        </p:nvSpPr>
        <p:spPr>
          <a:xfrm>
            <a:off x="421171" y="5993583"/>
            <a:ext cx="2722729" cy="300082"/>
          </a:xfrm>
          <a:prstGeom prst="rect">
            <a:avLst/>
          </a:prstGeom>
          <a:noFill/>
        </p:spPr>
        <p:txBody>
          <a:bodyPr wrap="square" rtlCol="0">
            <a:spAutoFit/>
          </a:bodyPr>
          <a:lstStyle/>
          <a:p>
            <a:r>
              <a:rPr lang="en-US" sz="1350" dirty="0" err="1"/>
              <a:t>www.pspconsulting.org</a:t>
            </a:r>
            <a:endParaRPr lang="en-US" sz="1350" dirty="0"/>
          </a:p>
        </p:txBody>
      </p:sp>
      <p:sp>
        <p:nvSpPr>
          <p:cNvPr id="10" name="TextBox 9">
            <a:extLst>
              <a:ext uri="{FF2B5EF4-FFF2-40B4-BE49-F238E27FC236}">
                <a16:creationId xmlns:a16="http://schemas.microsoft.com/office/drawing/2014/main" id="{9A9406A4-2301-C44D-9904-D67CC4C66263}"/>
              </a:ext>
            </a:extLst>
          </p:cNvPr>
          <p:cNvSpPr txBox="1"/>
          <p:nvPr/>
        </p:nvSpPr>
        <p:spPr>
          <a:xfrm>
            <a:off x="6376916" y="5997768"/>
            <a:ext cx="2518012" cy="300082"/>
          </a:xfrm>
          <a:prstGeom prst="rect">
            <a:avLst/>
          </a:prstGeom>
          <a:noFill/>
        </p:spPr>
        <p:txBody>
          <a:bodyPr wrap="square" rtlCol="0">
            <a:spAutoFit/>
          </a:bodyPr>
          <a:lstStyle/>
          <a:p>
            <a:r>
              <a:rPr lang="en-US" sz="1350" dirty="0"/>
              <a:t>http://learned-</a:t>
            </a:r>
            <a:r>
              <a:rPr lang="en-US" sz="1350" dirty="0" err="1"/>
              <a:t>publishing.org</a:t>
            </a:r>
            <a:endParaRPr lang="en-US" sz="1350" dirty="0"/>
          </a:p>
        </p:txBody>
      </p:sp>
      <p:sp>
        <p:nvSpPr>
          <p:cNvPr id="13" name="TextBox 12">
            <a:extLst>
              <a:ext uri="{FF2B5EF4-FFF2-40B4-BE49-F238E27FC236}">
                <a16:creationId xmlns:a16="http://schemas.microsoft.com/office/drawing/2014/main" id="{83A89B9A-0F38-F84B-B0F6-567D43F90C16}"/>
              </a:ext>
            </a:extLst>
          </p:cNvPr>
          <p:cNvSpPr txBox="1"/>
          <p:nvPr/>
        </p:nvSpPr>
        <p:spPr>
          <a:xfrm>
            <a:off x="1733560" y="1556925"/>
            <a:ext cx="6204781" cy="369332"/>
          </a:xfrm>
          <a:prstGeom prst="rect">
            <a:avLst/>
          </a:prstGeom>
          <a:noFill/>
        </p:spPr>
        <p:txBody>
          <a:bodyPr wrap="square" rtlCol="0">
            <a:spAutoFit/>
          </a:bodyPr>
          <a:lstStyle/>
          <a:p>
            <a:r>
              <a:rPr lang="en-US" dirty="0"/>
              <a:t>Conference: 21 August 2022</a:t>
            </a:r>
          </a:p>
        </p:txBody>
      </p:sp>
    </p:spTree>
    <p:extLst>
      <p:ext uri="{BB962C8B-B14F-4D97-AF65-F5344CB8AC3E}">
        <p14:creationId xmlns:p14="http://schemas.microsoft.com/office/powerpoint/2010/main" val="225758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14E93-2D5F-1947-B6A3-B9BB02494AD8}"/>
              </a:ext>
            </a:extLst>
          </p:cNvPr>
          <p:cNvSpPr>
            <a:spLocks noGrp="1"/>
          </p:cNvSpPr>
          <p:nvPr>
            <p:ph type="title"/>
          </p:nvPr>
        </p:nvSpPr>
        <p:spPr/>
        <p:txBody>
          <a:bodyPr/>
          <a:lstStyle/>
          <a:p>
            <a:r>
              <a:rPr lang="en-US" dirty="0"/>
              <a:t>Recent growth</a:t>
            </a:r>
          </a:p>
        </p:txBody>
      </p:sp>
      <p:sp>
        <p:nvSpPr>
          <p:cNvPr id="5" name="TextBox 4">
            <a:extLst>
              <a:ext uri="{FF2B5EF4-FFF2-40B4-BE49-F238E27FC236}">
                <a16:creationId xmlns:a16="http://schemas.microsoft.com/office/drawing/2014/main" id="{5441097E-91BA-D143-B8F6-7D168A9BDC2E}"/>
              </a:ext>
            </a:extLst>
          </p:cNvPr>
          <p:cNvSpPr txBox="1"/>
          <p:nvPr/>
        </p:nvSpPr>
        <p:spPr>
          <a:xfrm>
            <a:off x="2029647" y="6395429"/>
            <a:ext cx="3600450" cy="248209"/>
          </a:xfrm>
          <a:prstGeom prst="rect">
            <a:avLst/>
          </a:prstGeom>
          <a:noFill/>
        </p:spPr>
        <p:txBody>
          <a:bodyPr wrap="square" rtlCol="0">
            <a:spAutoFit/>
          </a:bodyPr>
          <a:lstStyle/>
          <a:p>
            <a:r>
              <a:rPr lang="en-US" sz="1013" dirty="0"/>
              <a:t>Source, </a:t>
            </a:r>
            <a:r>
              <a:rPr lang="en-US" sz="1013" dirty="0" err="1"/>
              <a:t>ASAPbio</a:t>
            </a:r>
            <a:r>
              <a:rPr lang="en-US" sz="1013" dirty="0"/>
              <a:t>, 2022</a:t>
            </a:r>
          </a:p>
        </p:txBody>
      </p:sp>
      <p:pic>
        <p:nvPicPr>
          <p:cNvPr id="3" name="Picture 2" descr="Chart, line chart&#10;&#10;Description automatically generated">
            <a:extLst>
              <a:ext uri="{FF2B5EF4-FFF2-40B4-BE49-F238E27FC236}">
                <a16:creationId xmlns:a16="http://schemas.microsoft.com/office/drawing/2014/main" id="{5ABD5C27-E02C-344B-B9E1-073C27E6B4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34166"/>
            <a:ext cx="9144000" cy="4150760"/>
          </a:xfrm>
          <a:prstGeom prst="rect">
            <a:avLst/>
          </a:prstGeom>
        </p:spPr>
      </p:pic>
      <p:sp>
        <p:nvSpPr>
          <p:cNvPr id="6" name="Down Arrow 5">
            <a:extLst>
              <a:ext uri="{FF2B5EF4-FFF2-40B4-BE49-F238E27FC236}">
                <a16:creationId xmlns:a16="http://schemas.microsoft.com/office/drawing/2014/main" id="{B9BCDA18-44E8-E94D-A89E-4B8109B1D6F3}"/>
              </a:ext>
            </a:extLst>
          </p:cNvPr>
          <p:cNvSpPr/>
          <p:nvPr/>
        </p:nvSpPr>
        <p:spPr>
          <a:xfrm>
            <a:off x="6670964" y="2561359"/>
            <a:ext cx="249382" cy="1735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A049784-9852-F74A-8480-C0C167EE5E25}"/>
              </a:ext>
            </a:extLst>
          </p:cNvPr>
          <p:cNvSpPr txBox="1"/>
          <p:nvPr/>
        </p:nvSpPr>
        <p:spPr>
          <a:xfrm>
            <a:off x="6286500" y="2038139"/>
            <a:ext cx="1018310" cy="523220"/>
          </a:xfrm>
          <a:prstGeom prst="rect">
            <a:avLst/>
          </a:prstGeom>
          <a:noFill/>
        </p:spPr>
        <p:txBody>
          <a:bodyPr wrap="square" rtlCol="0">
            <a:spAutoFit/>
          </a:bodyPr>
          <a:lstStyle/>
          <a:p>
            <a:pPr algn="ctr"/>
            <a:r>
              <a:rPr lang="en-US" sz="1400" dirty="0">
                <a:solidFill>
                  <a:srgbClr val="002060"/>
                </a:solidFill>
              </a:rPr>
              <a:t>Launch of </a:t>
            </a:r>
            <a:r>
              <a:rPr lang="en-US" sz="1400" dirty="0" err="1">
                <a:solidFill>
                  <a:srgbClr val="002060"/>
                </a:solidFill>
              </a:rPr>
              <a:t>MedRxiv</a:t>
            </a:r>
            <a:endParaRPr lang="en-US" sz="1400" dirty="0">
              <a:solidFill>
                <a:srgbClr val="002060"/>
              </a:solidFill>
            </a:endParaRPr>
          </a:p>
        </p:txBody>
      </p:sp>
      <p:sp>
        <p:nvSpPr>
          <p:cNvPr id="9" name="Down Arrow 8">
            <a:extLst>
              <a:ext uri="{FF2B5EF4-FFF2-40B4-BE49-F238E27FC236}">
                <a16:creationId xmlns:a16="http://schemas.microsoft.com/office/drawing/2014/main" id="{6E46C44F-1874-274E-B3CE-18C946F2E9B5}"/>
              </a:ext>
            </a:extLst>
          </p:cNvPr>
          <p:cNvSpPr/>
          <p:nvPr/>
        </p:nvSpPr>
        <p:spPr>
          <a:xfrm>
            <a:off x="1056410" y="3711287"/>
            <a:ext cx="249382" cy="1735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B086DE7-AF47-CA45-8AC0-2A1309FA74CC}"/>
              </a:ext>
            </a:extLst>
          </p:cNvPr>
          <p:cNvSpPr txBox="1"/>
          <p:nvPr/>
        </p:nvSpPr>
        <p:spPr>
          <a:xfrm>
            <a:off x="671946" y="3124716"/>
            <a:ext cx="1018310" cy="523220"/>
          </a:xfrm>
          <a:prstGeom prst="rect">
            <a:avLst/>
          </a:prstGeom>
          <a:noFill/>
        </p:spPr>
        <p:txBody>
          <a:bodyPr wrap="square" rtlCol="0">
            <a:spAutoFit/>
          </a:bodyPr>
          <a:lstStyle/>
          <a:p>
            <a:pPr algn="ctr"/>
            <a:r>
              <a:rPr lang="en-US" sz="1400" dirty="0">
                <a:solidFill>
                  <a:srgbClr val="002060"/>
                </a:solidFill>
              </a:rPr>
              <a:t>Launch of </a:t>
            </a:r>
            <a:r>
              <a:rPr lang="en-US" sz="1400" dirty="0" err="1">
                <a:solidFill>
                  <a:srgbClr val="002060"/>
                </a:solidFill>
              </a:rPr>
              <a:t>BioRxiv</a:t>
            </a:r>
            <a:endParaRPr lang="en-US" sz="1400" dirty="0">
              <a:solidFill>
                <a:srgbClr val="002060"/>
              </a:solidFill>
            </a:endParaRPr>
          </a:p>
        </p:txBody>
      </p:sp>
    </p:spTree>
    <p:extLst>
      <p:ext uri="{BB962C8B-B14F-4D97-AF65-F5344CB8AC3E}">
        <p14:creationId xmlns:p14="http://schemas.microsoft.com/office/powerpoint/2010/main" val="235045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7EED-A222-614C-B2B0-158D58934E52}"/>
              </a:ext>
            </a:extLst>
          </p:cNvPr>
          <p:cNvSpPr>
            <a:spLocks noGrp="1"/>
          </p:cNvSpPr>
          <p:nvPr>
            <p:ph type="title"/>
          </p:nvPr>
        </p:nvSpPr>
        <p:spPr>
          <a:xfrm>
            <a:off x="531639" y="753228"/>
            <a:ext cx="6896534" cy="1080938"/>
          </a:xfrm>
        </p:spPr>
        <p:txBody>
          <a:bodyPr>
            <a:normAutofit/>
          </a:bodyPr>
          <a:lstStyle/>
          <a:p>
            <a:r>
              <a:rPr lang="en-US"/>
              <a:t>30 years …</a:t>
            </a:r>
          </a:p>
        </p:txBody>
      </p:sp>
      <p:sp>
        <p:nvSpPr>
          <p:cNvPr id="7" name="Content Placeholder 6">
            <a:extLst>
              <a:ext uri="{FF2B5EF4-FFF2-40B4-BE49-F238E27FC236}">
                <a16:creationId xmlns:a16="http://schemas.microsoft.com/office/drawing/2014/main" id="{1FB894F9-8A56-B345-9A97-AB9938764476}"/>
              </a:ext>
            </a:extLst>
          </p:cNvPr>
          <p:cNvSpPr>
            <a:spLocks noGrp="1"/>
          </p:cNvSpPr>
          <p:nvPr>
            <p:ph idx="1"/>
          </p:nvPr>
        </p:nvSpPr>
        <p:spPr>
          <a:xfrm>
            <a:off x="533400" y="2336873"/>
            <a:ext cx="6887389" cy="3599316"/>
          </a:xfrm>
        </p:spPr>
        <p:txBody>
          <a:bodyPr>
            <a:normAutofit/>
          </a:bodyPr>
          <a:lstStyle/>
          <a:p>
            <a:r>
              <a:rPr lang="en-US" dirty="0"/>
              <a:t>Preprints = c.4% published articles</a:t>
            </a:r>
          </a:p>
          <a:p>
            <a:r>
              <a:rPr lang="en-US" dirty="0"/>
              <a:t>C.60% are not </a:t>
            </a:r>
            <a:br>
              <a:rPr lang="en-US" dirty="0"/>
            </a:br>
            <a:r>
              <a:rPr lang="en-US" dirty="0"/>
              <a:t>published in a </a:t>
            </a:r>
            <a:br>
              <a:rPr lang="en-US" dirty="0"/>
            </a:br>
            <a:r>
              <a:rPr lang="en-US" dirty="0"/>
              <a:t>journal</a:t>
            </a:r>
          </a:p>
          <a:p>
            <a:pPr lvl="1"/>
            <a:r>
              <a:rPr lang="en-US" dirty="0"/>
              <a:t>(or 75%?)</a:t>
            </a:r>
          </a:p>
          <a:p>
            <a:r>
              <a:rPr lang="en-US" dirty="0"/>
              <a:t>Skew of disciplines</a:t>
            </a:r>
            <a:br>
              <a:rPr lang="en-US" dirty="0"/>
            </a:br>
            <a:endParaRPr lang="en-US" dirty="0"/>
          </a:p>
          <a:p>
            <a:endParaRPr lang="en-US" dirty="0"/>
          </a:p>
        </p:txBody>
      </p:sp>
      <p:pic>
        <p:nvPicPr>
          <p:cNvPr id="8" name="Content Placeholder 4">
            <a:extLst>
              <a:ext uri="{FF2B5EF4-FFF2-40B4-BE49-F238E27FC236}">
                <a16:creationId xmlns:a16="http://schemas.microsoft.com/office/drawing/2014/main" id="{50466D37-46F6-4B43-A916-E49A46AF65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5983" y="2787568"/>
            <a:ext cx="2685570" cy="3588985"/>
          </a:xfrm>
          <a:prstGeom prst="rect">
            <a:avLst/>
          </a:prstGeom>
          <a:ln>
            <a:noFill/>
          </a:ln>
          <a:effectLst>
            <a:outerShdw blurRad="76200" dist="63500" dir="5040000" algn="tl" rotWithShape="0">
              <a:srgbClr val="000000">
                <a:alpha val="41000"/>
              </a:srgbClr>
            </a:outerShdw>
          </a:effectLst>
        </p:spPr>
      </p:pic>
      <p:pic>
        <p:nvPicPr>
          <p:cNvPr id="11" name="Picture 10">
            <a:extLst>
              <a:ext uri="{FF2B5EF4-FFF2-40B4-BE49-F238E27FC236}">
                <a16:creationId xmlns:a16="http://schemas.microsoft.com/office/drawing/2014/main" id="{7A33B9E4-5991-9A42-8C6F-E820287B1A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85205" y="2797959"/>
            <a:ext cx="2685570" cy="3588985"/>
          </a:xfrm>
          <a:prstGeom prst="rect">
            <a:avLst/>
          </a:prstGeom>
          <a:ln>
            <a:noFill/>
          </a:ln>
          <a:effectLst>
            <a:outerShdw blurRad="76200" dist="63500" dir="5040000" algn="tl" rotWithShape="0">
              <a:srgbClr val="000000">
                <a:alpha val="41000"/>
              </a:srgbClr>
            </a:outerShdw>
          </a:effectLst>
        </p:spPr>
      </p:pic>
      <p:sp>
        <p:nvSpPr>
          <p:cNvPr id="9" name="TextBox 8">
            <a:extLst>
              <a:ext uri="{FF2B5EF4-FFF2-40B4-BE49-F238E27FC236}">
                <a16:creationId xmlns:a16="http://schemas.microsoft.com/office/drawing/2014/main" id="{3E387CF1-F028-D84E-BB86-F3C4C866F2E7}"/>
              </a:ext>
            </a:extLst>
          </p:cNvPr>
          <p:cNvSpPr txBox="1"/>
          <p:nvPr/>
        </p:nvSpPr>
        <p:spPr>
          <a:xfrm>
            <a:off x="73225" y="6362993"/>
            <a:ext cx="5729714" cy="495007"/>
          </a:xfrm>
          <a:prstGeom prst="rect">
            <a:avLst/>
          </a:prstGeom>
          <a:noFill/>
        </p:spPr>
        <p:txBody>
          <a:bodyPr wrap="square" rtlCol="0">
            <a:spAutoFit/>
          </a:bodyPr>
          <a:lstStyle/>
          <a:p>
            <a:pPr>
              <a:spcAft>
                <a:spcPts val="450"/>
              </a:spcAft>
            </a:pPr>
            <a:r>
              <a:rPr lang="en-US" sz="1100" dirty="0">
                <a:solidFill>
                  <a:schemeClr val="bg1"/>
                </a:solidFill>
              </a:rPr>
              <a:t>Is preprint the future of science? A thirty year journey of online preprint services</a:t>
            </a:r>
          </a:p>
          <a:p>
            <a:pPr>
              <a:spcAft>
                <a:spcPts val="450"/>
              </a:spcAft>
            </a:pPr>
            <a:r>
              <a:rPr lang="en-US" sz="1100" dirty="0">
                <a:solidFill>
                  <a:schemeClr val="bg1"/>
                </a:solidFill>
              </a:rPr>
              <a:t>Boya </a:t>
            </a:r>
            <a:r>
              <a:rPr lang="en-US" sz="1100" dirty="0" err="1">
                <a:solidFill>
                  <a:schemeClr val="bg1"/>
                </a:solidFill>
              </a:rPr>
              <a:t>Xie</a:t>
            </a:r>
            <a:r>
              <a:rPr lang="en-US" sz="1100" dirty="0">
                <a:solidFill>
                  <a:schemeClr val="bg1"/>
                </a:solidFill>
              </a:rPr>
              <a:t>, </a:t>
            </a:r>
            <a:r>
              <a:rPr lang="en-US" sz="1100" dirty="0" err="1">
                <a:solidFill>
                  <a:schemeClr val="bg1"/>
                </a:solidFill>
              </a:rPr>
              <a:t>Zhihong</a:t>
            </a:r>
            <a:r>
              <a:rPr lang="en-US" sz="1100" dirty="0">
                <a:solidFill>
                  <a:schemeClr val="bg1"/>
                </a:solidFill>
              </a:rPr>
              <a:t> Shen, </a:t>
            </a:r>
            <a:r>
              <a:rPr lang="en-US" sz="1100" dirty="0" err="1">
                <a:solidFill>
                  <a:schemeClr val="bg1"/>
                </a:solidFill>
              </a:rPr>
              <a:t>Kuansan</a:t>
            </a:r>
            <a:r>
              <a:rPr lang="en-US" sz="1100" dirty="0">
                <a:solidFill>
                  <a:schemeClr val="bg1"/>
                </a:solidFill>
              </a:rPr>
              <a:t> Wang. </a:t>
            </a:r>
            <a:r>
              <a:rPr lang="en-US" sz="1100" dirty="0" err="1">
                <a:solidFill>
                  <a:schemeClr val="bg1"/>
                </a:solidFill>
              </a:rPr>
              <a:t>ArXiv</a:t>
            </a:r>
            <a:r>
              <a:rPr lang="en-US" sz="1100" dirty="0">
                <a:solidFill>
                  <a:schemeClr val="bg1"/>
                </a:solidFill>
              </a:rPr>
              <a:t>, 2021</a:t>
            </a:r>
          </a:p>
        </p:txBody>
      </p:sp>
    </p:spTree>
    <p:extLst>
      <p:ext uri="{BB962C8B-B14F-4D97-AF65-F5344CB8AC3E}">
        <p14:creationId xmlns:p14="http://schemas.microsoft.com/office/powerpoint/2010/main" val="273522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7846-010F-A640-8978-2B58D09E1198}"/>
              </a:ext>
            </a:extLst>
          </p:cNvPr>
          <p:cNvSpPr>
            <a:spLocks noGrp="1"/>
          </p:cNvSpPr>
          <p:nvPr>
            <p:ph type="title"/>
          </p:nvPr>
        </p:nvSpPr>
        <p:spPr>
          <a:xfrm>
            <a:off x="531639" y="2869895"/>
            <a:ext cx="6889150" cy="1090788"/>
          </a:xfrm>
        </p:spPr>
        <p:txBody>
          <a:bodyPr vert="horz" lIns="68580" tIns="34290" rIns="68580" bIns="34290" rtlCol="0" anchor="b">
            <a:normAutofit/>
          </a:bodyPr>
          <a:lstStyle/>
          <a:p>
            <a:r>
              <a:rPr lang="en-US" dirty="0"/>
              <a:t>Preprints and journals</a:t>
            </a:r>
            <a:br>
              <a:rPr lang="en-US" dirty="0"/>
            </a:br>
            <a:r>
              <a:rPr lang="en-US" dirty="0"/>
              <a:t>6 steps to acceptance?</a:t>
            </a:r>
          </a:p>
        </p:txBody>
      </p:sp>
      <p:sp>
        <p:nvSpPr>
          <p:cNvPr id="4" name="Text Placeholder 3">
            <a:extLst>
              <a:ext uri="{FF2B5EF4-FFF2-40B4-BE49-F238E27FC236}">
                <a16:creationId xmlns:a16="http://schemas.microsoft.com/office/drawing/2014/main" id="{4E608FFC-9651-C041-8E11-FED0ED7DF418}"/>
              </a:ext>
            </a:extLst>
          </p:cNvPr>
          <p:cNvSpPr>
            <a:spLocks noGrp="1"/>
          </p:cNvSpPr>
          <p:nvPr>
            <p:ph type="body" idx="1"/>
          </p:nvPr>
        </p:nvSpPr>
        <p:spPr/>
        <p:txBody>
          <a:bodyPr/>
          <a:lstStyle/>
          <a:p>
            <a:endParaRPr lang="en-US"/>
          </a:p>
        </p:txBody>
      </p:sp>
      <p:pic>
        <p:nvPicPr>
          <p:cNvPr id="5" name="Picture 4" descr="Path winding through a grassy field">
            <a:extLst>
              <a:ext uri="{FF2B5EF4-FFF2-40B4-BE49-F238E27FC236}">
                <a16:creationId xmlns:a16="http://schemas.microsoft.com/office/drawing/2014/main" id="{65D2071C-7E04-4741-8C0F-A07E21188D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0" y="-128579"/>
            <a:ext cx="6724635" cy="299877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4393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3543-868B-6D44-8548-56793307D294}"/>
              </a:ext>
            </a:extLst>
          </p:cNvPr>
          <p:cNvSpPr>
            <a:spLocks noGrp="1"/>
          </p:cNvSpPr>
          <p:nvPr>
            <p:ph type="title"/>
          </p:nvPr>
        </p:nvSpPr>
        <p:spPr>
          <a:xfrm>
            <a:off x="531639" y="753228"/>
            <a:ext cx="6896534" cy="1080938"/>
          </a:xfrm>
        </p:spPr>
        <p:txBody>
          <a:bodyPr/>
          <a:lstStyle/>
          <a:p>
            <a:r>
              <a:rPr lang="en-US" dirty="0"/>
              <a:t>Preprints and journals: </a:t>
            </a:r>
            <a:br>
              <a:rPr lang="en-US" dirty="0"/>
            </a:br>
            <a:r>
              <a:rPr lang="en-US" dirty="0"/>
              <a:t>1 – uneasy relationship</a:t>
            </a:r>
          </a:p>
        </p:txBody>
      </p:sp>
      <p:sp>
        <p:nvSpPr>
          <p:cNvPr id="3" name="Content Placeholder 2">
            <a:extLst>
              <a:ext uri="{FF2B5EF4-FFF2-40B4-BE49-F238E27FC236}">
                <a16:creationId xmlns:a16="http://schemas.microsoft.com/office/drawing/2014/main" id="{977CA606-09EB-4349-AE3B-4934DE34E622}"/>
              </a:ext>
            </a:extLst>
          </p:cNvPr>
          <p:cNvSpPr>
            <a:spLocks noGrp="1"/>
          </p:cNvSpPr>
          <p:nvPr>
            <p:ph idx="1"/>
          </p:nvPr>
        </p:nvSpPr>
        <p:spPr>
          <a:xfrm>
            <a:off x="533400" y="2336873"/>
            <a:ext cx="6887389" cy="3599316"/>
          </a:xfrm>
        </p:spPr>
        <p:txBody>
          <a:bodyPr/>
          <a:lstStyle/>
          <a:p>
            <a:r>
              <a:rPr lang="en-US" dirty="0" err="1"/>
              <a:t>Ingelfinger</a:t>
            </a:r>
            <a:r>
              <a:rPr lang="en-US" dirty="0"/>
              <a:t> rule</a:t>
            </a:r>
          </a:p>
          <a:p>
            <a:pPr lvl="1"/>
            <a:r>
              <a:rPr lang="en-US" dirty="0"/>
              <a:t>Still in operation?</a:t>
            </a:r>
          </a:p>
          <a:p>
            <a:endParaRPr lang="en-US" dirty="0"/>
          </a:p>
        </p:txBody>
      </p:sp>
      <p:pic>
        <p:nvPicPr>
          <p:cNvPr id="1026" name="Picture 2">
            <a:extLst>
              <a:ext uri="{FF2B5EF4-FFF2-40B4-BE49-F238E27FC236}">
                <a16:creationId xmlns:a16="http://schemas.microsoft.com/office/drawing/2014/main" id="{D11A716F-4E13-E64E-A696-CB1C5CD462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8373" y="960799"/>
            <a:ext cx="2064040" cy="2880056"/>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EA5AF5A0-455A-F846-B06B-822CB70D71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422" y="3976176"/>
            <a:ext cx="6524276" cy="1353062"/>
          </a:xfrm>
          <a:prstGeom prst="rect">
            <a:avLst/>
          </a:prstGeom>
          <a:ln>
            <a:solidFill>
              <a:srgbClr val="FF0000"/>
            </a:solidFill>
          </a:ln>
        </p:spPr>
      </p:pic>
    </p:spTree>
    <p:extLst>
      <p:ext uri="{BB962C8B-B14F-4D97-AF65-F5344CB8AC3E}">
        <p14:creationId xmlns:p14="http://schemas.microsoft.com/office/powerpoint/2010/main" val="410656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5F76C-FAD9-5741-8B40-5C5BC94E1A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123" y="2585227"/>
            <a:ext cx="5825565" cy="2438608"/>
          </a:xfrm>
          <a:prstGeom prst="rect">
            <a:avLst/>
          </a:prstGeom>
          <a:ln>
            <a:solidFill>
              <a:schemeClr val="tx1"/>
            </a:solidFill>
          </a:ln>
        </p:spPr>
      </p:pic>
      <p:sp>
        <p:nvSpPr>
          <p:cNvPr id="2" name="Title 1">
            <a:extLst>
              <a:ext uri="{FF2B5EF4-FFF2-40B4-BE49-F238E27FC236}">
                <a16:creationId xmlns:a16="http://schemas.microsoft.com/office/drawing/2014/main" id="{D15BC72A-7033-FE4F-8998-C280BCD65B96}"/>
              </a:ext>
            </a:extLst>
          </p:cNvPr>
          <p:cNvSpPr>
            <a:spLocks noGrp="1"/>
          </p:cNvSpPr>
          <p:nvPr>
            <p:ph type="title"/>
          </p:nvPr>
        </p:nvSpPr>
        <p:spPr>
          <a:xfrm>
            <a:off x="531639" y="753228"/>
            <a:ext cx="6896534" cy="1080938"/>
          </a:xfrm>
        </p:spPr>
        <p:txBody>
          <a:bodyPr/>
          <a:lstStyle/>
          <a:p>
            <a:r>
              <a:rPr lang="en-US" dirty="0"/>
              <a:t>Preprints and journals: </a:t>
            </a:r>
            <a:br>
              <a:rPr lang="en-US" dirty="0"/>
            </a:br>
            <a:r>
              <a:rPr lang="en-US" dirty="0"/>
              <a:t>2- acceptance</a:t>
            </a:r>
          </a:p>
        </p:txBody>
      </p:sp>
      <p:sp>
        <p:nvSpPr>
          <p:cNvPr id="8" name="TextBox 7">
            <a:extLst>
              <a:ext uri="{FF2B5EF4-FFF2-40B4-BE49-F238E27FC236}">
                <a16:creationId xmlns:a16="http://schemas.microsoft.com/office/drawing/2014/main" id="{541D8EBF-AEA8-AD4F-A64D-5475C34334B9}"/>
              </a:ext>
            </a:extLst>
          </p:cNvPr>
          <p:cNvSpPr txBox="1"/>
          <p:nvPr/>
        </p:nvSpPr>
        <p:spPr>
          <a:xfrm>
            <a:off x="4825743" y="4948820"/>
            <a:ext cx="3251134" cy="1077218"/>
          </a:xfrm>
          <a:prstGeom prst="rect">
            <a:avLst/>
          </a:prstGeom>
          <a:solidFill>
            <a:schemeClr val="bg2"/>
          </a:solidFill>
          <a:ln>
            <a:solidFill>
              <a:schemeClr val="tx1">
                <a:lumMod val="95000"/>
              </a:schemeClr>
            </a:solidFill>
          </a:ln>
          <a:effectLst>
            <a:outerShdw blurRad="50800" dist="38100" dir="2700000" algn="tl" rotWithShape="0">
              <a:prstClr val="black">
                <a:alpha val="40000"/>
              </a:prstClr>
            </a:outerShdw>
          </a:effectLst>
        </p:spPr>
        <p:txBody>
          <a:bodyPr wrap="square" rtlCol="0">
            <a:spAutoFit/>
          </a:bodyPr>
          <a:lstStyle/>
          <a:p>
            <a:r>
              <a:rPr lang="en-GB" sz="1600" dirty="0"/>
              <a:t>Wiley believes journals </a:t>
            </a:r>
            <a:r>
              <a:rPr lang="en-GB" sz="1600" u="sng" dirty="0"/>
              <a:t>should</a:t>
            </a:r>
            <a:r>
              <a:rPr lang="en-GB" sz="1600" dirty="0"/>
              <a:t> </a:t>
            </a:r>
            <a:r>
              <a:rPr lang="en-GB" sz="1600" u="sng" dirty="0"/>
              <a:t>allow</a:t>
            </a:r>
            <a:r>
              <a:rPr lang="en-GB" sz="1600" dirty="0"/>
              <a:t> for the submission of manuscripts which have already been made available ….</a:t>
            </a:r>
            <a:endParaRPr lang="en-US" sz="1600" dirty="0"/>
          </a:p>
        </p:txBody>
      </p:sp>
    </p:spTree>
    <p:extLst>
      <p:ext uri="{BB962C8B-B14F-4D97-AF65-F5344CB8AC3E}">
        <p14:creationId xmlns:p14="http://schemas.microsoft.com/office/powerpoint/2010/main" val="173804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F2A5-88BE-DB4E-9C10-0BA0F63C2E97}"/>
              </a:ext>
            </a:extLst>
          </p:cNvPr>
          <p:cNvSpPr>
            <a:spLocks noGrp="1"/>
          </p:cNvSpPr>
          <p:nvPr>
            <p:ph type="title"/>
          </p:nvPr>
        </p:nvSpPr>
        <p:spPr>
          <a:xfrm>
            <a:off x="531639" y="753228"/>
            <a:ext cx="6896534" cy="1080938"/>
          </a:xfrm>
        </p:spPr>
        <p:txBody>
          <a:bodyPr>
            <a:normAutofit/>
          </a:bodyPr>
          <a:lstStyle/>
          <a:p>
            <a:r>
              <a:rPr lang="en-US" dirty="0"/>
              <a:t>Preprints and journals: </a:t>
            </a:r>
            <a:br>
              <a:rPr lang="en-US" dirty="0"/>
            </a:br>
            <a:r>
              <a:rPr lang="en-US" dirty="0"/>
              <a:t>3- encouragement</a:t>
            </a:r>
          </a:p>
        </p:txBody>
      </p:sp>
      <p:grpSp>
        <p:nvGrpSpPr>
          <p:cNvPr id="7" name="Group 6">
            <a:extLst>
              <a:ext uri="{FF2B5EF4-FFF2-40B4-BE49-F238E27FC236}">
                <a16:creationId xmlns:a16="http://schemas.microsoft.com/office/drawing/2014/main" id="{DD7C9369-8784-F140-AEC9-28C8E452D28D}"/>
              </a:ext>
            </a:extLst>
          </p:cNvPr>
          <p:cNvGrpSpPr/>
          <p:nvPr/>
        </p:nvGrpSpPr>
        <p:grpSpPr>
          <a:xfrm>
            <a:off x="993913" y="2173357"/>
            <a:ext cx="6434259" cy="4280451"/>
            <a:chOff x="695459" y="2091444"/>
            <a:chExt cx="7439696" cy="4766556"/>
          </a:xfrm>
        </p:grpSpPr>
        <p:pic>
          <p:nvPicPr>
            <p:cNvPr id="4" name="Picture 3">
              <a:extLst>
                <a:ext uri="{FF2B5EF4-FFF2-40B4-BE49-F238E27FC236}">
                  <a16:creationId xmlns:a16="http://schemas.microsoft.com/office/drawing/2014/main" id="{F72280DE-38C0-034F-9E70-80E76EC47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459" y="2944913"/>
              <a:ext cx="7439696" cy="3913087"/>
            </a:xfrm>
            <a:prstGeom prst="rect">
              <a:avLst/>
            </a:prstGeom>
          </p:spPr>
        </p:pic>
        <p:pic>
          <p:nvPicPr>
            <p:cNvPr id="6" name="Picture 5">
              <a:extLst>
                <a:ext uri="{FF2B5EF4-FFF2-40B4-BE49-F238E27FC236}">
                  <a16:creationId xmlns:a16="http://schemas.microsoft.com/office/drawing/2014/main" id="{D2CFC9B8-90F6-3B4A-B883-E7CBEFC308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339" y="2091444"/>
              <a:ext cx="7418230" cy="867259"/>
            </a:xfrm>
            <a:prstGeom prst="rect">
              <a:avLst/>
            </a:prstGeom>
          </p:spPr>
        </p:pic>
      </p:grpSp>
    </p:spTree>
    <p:extLst>
      <p:ext uri="{BB962C8B-B14F-4D97-AF65-F5344CB8AC3E}">
        <p14:creationId xmlns:p14="http://schemas.microsoft.com/office/powerpoint/2010/main" val="64282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1645B2-9C5F-FA46-93E9-FE166DAD0F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5689" y="3252722"/>
            <a:ext cx="4835312" cy="2748029"/>
          </a:xfrm>
          <a:prstGeom prst="rect">
            <a:avLst/>
          </a:prstGeom>
        </p:spPr>
      </p:pic>
      <p:sp>
        <p:nvSpPr>
          <p:cNvPr id="2" name="Title 1">
            <a:extLst>
              <a:ext uri="{FF2B5EF4-FFF2-40B4-BE49-F238E27FC236}">
                <a16:creationId xmlns:a16="http://schemas.microsoft.com/office/drawing/2014/main" id="{BB2AFEAA-B26B-0C45-8176-C0D4F806B3D0}"/>
              </a:ext>
            </a:extLst>
          </p:cNvPr>
          <p:cNvSpPr>
            <a:spLocks noGrp="1"/>
          </p:cNvSpPr>
          <p:nvPr>
            <p:ph type="title"/>
          </p:nvPr>
        </p:nvSpPr>
        <p:spPr>
          <a:xfrm>
            <a:off x="531639" y="753228"/>
            <a:ext cx="6896534" cy="1080938"/>
          </a:xfrm>
        </p:spPr>
        <p:txBody>
          <a:bodyPr>
            <a:normAutofit/>
          </a:bodyPr>
          <a:lstStyle/>
          <a:p>
            <a:r>
              <a:rPr lang="en-US" dirty="0"/>
              <a:t>Preprints and journals:</a:t>
            </a:r>
            <a:br>
              <a:rPr lang="en-US" dirty="0"/>
            </a:br>
            <a:r>
              <a:rPr lang="en-US" dirty="0"/>
              <a:t>4- participation</a:t>
            </a:r>
          </a:p>
        </p:txBody>
      </p:sp>
      <p:pic>
        <p:nvPicPr>
          <p:cNvPr id="7" name="Picture 6">
            <a:extLst>
              <a:ext uri="{FF2B5EF4-FFF2-40B4-BE49-F238E27FC236}">
                <a16:creationId xmlns:a16="http://schemas.microsoft.com/office/drawing/2014/main" id="{FB7F8541-E4F5-CA44-8F2E-9D9A848668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5814" y="2357439"/>
            <a:ext cx="5614543" cy="1479100"/>
          </a:xfrm>
          <a:prstGeom prst="rect">
            <a:avLst/>
          </a:prstGeom>
          <a:ln>
            <a:solidFill>
              <a:srgbClr val="002060"/>
            </a:solidFill>
          </a:ln>
        </p:spPr>
      </p:pic>
    </p:spTree>
    <p:extLst>
      <p:ext uri="{BB962C8B-B14F-4D97-AF65-F5344CB8AC3E}">
        <p14:creationId xmlns:p14="http://schemas.microsoft.com/office/powerpoint/2010/main" val="129625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5F49-7B56-8F47-B95E-6060FE9FAB3E}"/>
              </a:ext>
            </a:extLst>
          </p:cNvPr>
          <p:cNvSpPr>
            <a:spLocks noGrp="1"/>
          </p:cNvSpPr>
          <p:nvPr>
            <p:ph type="title"/>
          </p:nvPr>
        </p:nvSpPr>
        <p:spPr/>
        <p:txBody>
          <a:bodyPr/>
          <a:lstStyle/>
          <a:p>
            <a:r>
              <a:rPr lang="en-US"/>
              <a:t>Preprints and journals: </a:t>
            </a:r>
            <a:br>
              <a:rPr lang="en-US"/>
            </a:br>
            <a:r>
              <a:rPr lang="en-US"/>
              <a:t>4- participation</a:t>
            </a:r>
            <a:endParaRPr lang="en-US" dirty="0"/>
          </a:p>
        </p:txBody>
      </p:sp>
      <p:pic>
        <p:nvPicPr>
          <p:cNvPr id="4" name="Picture 3">
            <a:extLst>
              <a:ext uri="{FF2B5EF4-FFF2-40B4-BE49-F238E27FC236}">
                <a16:creationId xmlns:a16="http://schemas.microsoft.com/office/drawing/2014/main" id="{CCFB8ECD-D28C-F246-988E-11BE8549FB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229" y="2229020"/>
            <a:ext cx="6378437" cy="3278161"/>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68B73D14-073C-4342-9BCC-227EC596D1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546" y="2529928"/>
            <a:ext cx="6390120" cy="3704617"/>
          </a:xfrm>
          <a:prstGeom prst="rect">
            <a:avLst/>
          </a:prstGeom>
        </p:spPr>
      </p:pic>
    </p:spTree>
    <p:extLst>
      <p:ext uri="{BB962C8B-B14F-4D97-AF65-F5344CB8AC3E}">
        <p14:creationId xmlns:p14="http://schemas.microsoft.com/office/powerpoint/2010/main" val="184473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5F49-7B56-8F47-B95E-6060FE9FAB3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585886B9-1052-824B-AD5D-A9A7EABAB4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523" y="2404768"/>
            <a:ext cx="6311503" cy="3553448"/>
          </a:xfrm>
          <a:prstGeom prst="rect">
            <a:avLst/>
          </a:prstGeom>
        </p:spPr>
      </p:pic>
    </p:spTree>
    <p:extLst>
      <p:ext uri="{BB962C8B-B14F-4D97-AF65-F5344CB8AC3E}">
        <p14:creationId xmlns:p14="http://schemas.microsoft.com/office/powerpoint/2010/main" val="199678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5F49-7B56-8F47-B95E-6060FE9FAB3E}"/>
              </a:ext>
            </a:extLst>
          </p:cNvPr>
          <p:cNvSpPr>
            <a:spLocks noGrp="1"/>
          </p:cNvSpPr>
          <p:nvPr>
            <p:ph type="title"/>
          </p:nvPr>
        </p:nvSpPr>
        <p:spPr/>
        <p:txBody>
          <a:bodyPr/>
          <a:lstStyle/>
          <a:p>
            <a:r>
              <a:rPr lang="en-US" dirty="0"/>
              <a:t>Preprints and journals: </a:t>
            </a:r>
            <a:br>
              <a:rPr lang="en-US" dirty="0"/>
            </a:br>
            <a:r>
              <a:rPr lang="en-US" dirty="0"/>
              <a:t>5- Reviewing service?</a:t>
            </a:r>
          </a:p>
        </p:txBody>
      </p:sp>
      <p:pic>
        <p:nvPicPr>
          <p:cNvPr id="12" name="Picture 11">
            <a:extLst>
              <a:ext uri="{FF2B5EF4-FFF2-40B4-BE49-F238E27FC236}">
                <a16:creationId xmlns:a16="http://schemas.microsoft.com/office/drawing/2014/main" id="{C024B9CD-2111-CC4A-BB5B-B72FF4B1D9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2109" y="2212219"/>
            <a:ext cx="5169787" cy="2502656"/>
          </a:xfrm>
          <a:prstGeom prst="rect">
            <a:avLst/>
          </a:prstGeom>
          <a:ln>
            <a:solidFill>
              <a:srgbClr val="002060"/>
            </a:solidFill>
          </a:ln>
        </p:spPr>
      </p:pic>
      <p:pic>
        <p:nvPicPr>
          <p:cNvPr id="10" name="Picture 9">
            <a:extLst>
              <a:ext uri="{FF2B5EF4-FFF2-40B4-BE49-F238E27FC236}">
                <a16:creationId xmlns:a16="http://schemas.microsoft.com/office/drawing/2014/main" id="{FE32CE62-8E7A-8E4C-BEA7-8386CB2157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116" y="4963020"/>
            <a:ext cx="5662886" cy="744545"/>
          </a:xfrm>
          <a:prstGeom prst="rect">
            <a:avLst/>
          </a:prstGeom>
          <a:ln>
            <a:solidFill>
              <a:srgbClr val="002060"/>
            </a:solidFill>
          </a:ln>
        </p:spPr>
      </p:pic>
      <p:pic>
        <p:nvPicPr>
          <p:cNvPr id="8" name="Content Placeholder 4">
            <a:extLst>
              <a:ext uri="{FF2B5EF4-FFF2-40B4-BE49-F238E27FC236}">
                <a16:creationId xmlns:a16="http://schemas.microsoft.com/office/drawing/2014/main" id="{C5C4BA1E-6EA9-0444-ADC0-3C451A0D78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603">
            <a:off x="4130979" y="5960039"/>
            <a:ext cx="4508832" cy="711393"/>
          </a:xfrm>
          <a:prstGeom prst="rect">
            <a:avLst/>
          </a:prstGeom>
          <a:ln>
            <a:solidFill>
              <a:srgbClr val="002060"/>
            </a:solidFill>
          </a:ln>
        </p:spPr>
      </p:pic>
    </p:spTree>
    <p:extLst>
      <p:ext uri="{BB962C8B-B14F-4D97-AF65-F5344CB8AC3E}">
        <p14:creationId xmlns:p14="http://schemas.microsoft.com/office/powerpoint/2010/main" val="207344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5839-A101-1942-A72C-124036C84B4C}"/>
              </a:ext>
            </a:extLst>
          </p:cNvPr>
          <p:cNvSpPr>
            <a:spLocks noGrp="1"/>
          </p:cNvSpPr>
          <p:nvPr>
            <p:ph type="title"/>
          </p:nvPr>
        </p:nvSpPr>
        <p:spPr/>
        <p:txBody>
          <a:bodyPr/>
          <a:lstStyle/>
          <a:p>
            <a:r>
              <a:rPr lang="en-US" dirty="0"/>
              <a:t>Talk outline</a:t>
            </a:r>
          </a:p>
        </p:txBody>
      </p:sp>
      <p:sp>
        <p:nvSpPr>
          <p:cNvPr id="3" name="Content Placeholder 2">
            <a:extLst>
              <a:ext uri="{FF2B5EF4-FFF2-40B4-BE49-F238E27FC236}">
                <a16:creationId xmlns:a16="http://schemas.microsoft.com/office/drawing/2014/main" id="{397ABFB8-79D2-C74F-A1C2-D1D6CC10FAD7}"/>
              </a:ext>
            </a:extLst>
          </p:cNvPr>
          <p:cNvSpPr>
            <a:spLocks noGrp="1"/>
          </p:cNvSpPr>
          <p:nvPr>
            <p:ph idx="1"/>
          </p:nvPr>
        </p:nvSpPr>
        <p:spPr/>
        <p:txBody>
          <a:bodyPr/>
          <a:lstStyle/>
          <a:p>
            <a:r>
              <a:rPr lang="en-US" dirty="0"/>
              <a:t>How preprints have changed article workflow</a:t>
            </a:r>
          </a:p>
          <a:p>
            <a:r>
              <a:rPr lang="en-US" dirty="0"/>
              <a:t>A brief history of preprint servers</a:t>
            </a:r>
          </a:p>
          <a:p>
            <a:r>
              <a:rPr lang="en-US" dirty="0"/>
              <a:t>Journals and preprints</a:t>
            </a:r>
          </a:p>
          <a:p>
            <a:r>
              <a:rPr lang="en-US" dirty="0"/>
              <a:t>Benefits and disadvantages </a:t>
            </a:r>
          </a:p>
          <a:p>
            <a:r>
              <a:rPr lang="en-US" dirty="0"/>
              <a:t>The future?</a:t>
            </a:r>
          </a:p>
        </p:txBody>
      </p:sp>
    </p:spTree>
    <p:extLst>
      <p:ext uri="{BB962C8B-B14F-4D97-AF65-F5344CB8AC3E}">
        <p14:creationId xmlns:p14="http://schemas.microsoft.com/office/powerpoint/2010/main" val="364975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5F49-7B56-8F47-B95E-6060FE9FAB3E}"/>
              </a:ext>
            </a:extLst>
          </p:cNvPr>
          <p:cNvSpPr>
            <a:spLocks noGrp="1"/>
          </p:cNvSpPr>
          <p:nvPr>
            <p:ph type="title"/>
          </p:nvPr>
        </p:nvSpPr>
        <p:spPr/>
        <p:txBody>
          <a:bodyPr/>
          <a:lstStyle/>
          <a:p>
            <a:r>
              <a:rPr lang="en-US" dirty="0"/>
              <a:t>Preprints and journals: </a:t>
            </a:r>
            <a:br>
              <a:rPr lang="en-US" dirty="0"/>
            </a:br>
            <a:r>
              <a:rPr lang="en-US" dirty="0"/>
              <a:t>6- merger …</a:t>
            </a:r>
          </a:p>
        </p:txBody>
      </p:sp>
      <p:pic>
        <p:nvPicPr>
          <p:cNvPr id="4" name="Picture 3">
            <a:extLst>
              <a:ext uri="{FF2B5EF4-FFF2-40B4-BE49-F238E27FC236}">
                <a16:creationId xmlns:a16="http://schemas.microsoft.com/office/drawing/2014/main" id="{6B96E9EE-E502-C847-84E7-512E044C08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643" y="2698550"/>
            <a:ext cx="6697236" cy="2916438"/>
          </a:xfrm>
          <a:prstGeom prst="rect">
            <a:avLst/>
          </a:prstGeom>
        </p:spPr>
      </p:pic>
    </p:spTree>
    <p:extLst>
      <p:ext uri="{BB962C8B-B14F-4D97-AF65-F5344CB8AC3E}">
        <p14:creationId xmlns:p14="http://schemas.microsoft.com/office/powerpoint/2010/main" val="3289518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5F49-7B56-8F47-B95E-6060FE9FAB3E}"/>
              </a:ext>
            </a:extLst>
          </p:cNvPr>
          <p:cNvSpPr>
            <a:spLocks noGrp="1"/>
          </p:cNvSpPr>
          <p:nvPr>
            <p:ph type="title"/>
          </p:nvPr>
        </p:nvSpPr>
        <p:spPr/>
        <p:txBody>
          <a:bodyPr/>
          <a:lstStyle/>
          <a:p>
            <a:r>
              <a:rPr lang="en-US" dirty="0"/>
              <a:t>Preprints and journals:</a:t>
            </a:r>
            <a:br>
              <a:rPr lang="en-US" dirty="0"/>
            </a:br>
            <a:r>
              <a:rPr lang="en-US" dirty="0"/>
              <a:t>6- … and overlay</a:t>
            </a:r>
          </a:p>
        </p:txBody>
      </p:sp>
      <p:pic>
        <p:nvPicPr>
          <p:cNvPr id="5" name="Picture 4">
            <a:extLst>
              <a:ext uri="{FF2B5EF4-FFF2-40B4-BE49-F238E27FC236}">
                <a16:creationId xmlns:a16="http://schemas.microsoft.com/office/drawing/2014/main" id="{275C0740-B8E5-E44E-9EB5-7BD17ACF32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0576" y="3543301"/>
            <a:ext cx="5656852" cy="2332649"/>
          </a:xfrm>
          <a:prstGeom prst="rect">
            <a:avLst/>
          </a:prstGeom>
        </p:spPr>
      </p:pic>
      <p:pic>
        <p:nvPicPr>
          <p:cNvPr id="7" name="Picture 6">
            <a:extLst>
              <a:ext uri="{FF2B5EF4-FFF2-40B4-BE49-F238E27FC236}">
                <a16:creationId xmlns:a16="http://schemas.microsoft.com/office/drawing/2014/main" id="{00DE60E2-A6DB-9C4A-BC2B-34F2D781CC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361" y="2500313"/>
            <a:ext cx="4470472" cy="2332649"/>
          </a:xfrm>
          <a:prstGeom prst="rect">
            <a:avLst/>
          </a:prstGeom>
          <a:ln>
            <a:solidFill>
              <a:srgbClr val="002060"/>
            </a:solidFill>
          </a:ln>
        </p:spPr>
      </p:pic>
    </p:spTree>
    <p:extLst>
      <p:ext uri="{BB962C8B-B14F-4D97-AF65-F5344CB8AC3E}">
        <p14:creationId xmlns:p14="http://schemas.microsoft.com/office/powerpoint/2010/main" val="294666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182D-1B86-A647-B8B3-BC0691C99442}"/>
              </a:ext>
            </a:extLst>
          </p:cNvPr>
          <p:cNvSpPr>
            <a:spLocks noGrp="1"/>
          </p:cNvSpPr>
          <p:nvPr>
            <p:ph type="title"/>
          </p:nvPr>
        </p:nvSpPr>
        <p:spPr/>
        <p:txBody>
          <a:bodyPr vert="horz" lIns="68580" tIns="34290" rIns="68580" bIns="34290" rtlCol="0" anchor="b">
            <a:normAutofit/>
          </a:bodyPr>
          <a:lstStyle/>
          <a:p>
            <a:pPr algn="r"/>
            <a:r>
              <a:rPr lang="en-US" sz="3150"/>
              <a:t>2020: Watershed?</a:t>
            </a:r>
          </a:p>
        </p:txBody>
      </p:sp>
      <p:pic>
        <p:nvPicPr>
          <p:cNvPr id="8" name="Picture 7">
            <a:extLst>
              <a:ext uri="{FF2B5EF4-FFF2-40B4-BE49-F238E27FC236}">
                <a16:creationId xmlns:a16="http://schemas.microsoft.com/office/drawing/2014/main" id="{514422B4-D216-E44E-804F-1DAA37C92F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2488" y="2265997"/>
            <a:ext cx="6141175" cy="2706856"/>
          </a:xfrm>
          <a:prstGeom prst="rect">
            <a:avLst/>
          </a:prstGeom>
          <a:ln>
            <a:noFill/>
          </a:ln>
          <a:effectLst>
            <a:outerShdw blurRad="76200" dist="63500" dir="5040000" algn="tl" rotWithShape="0">
              <a:srgbClr val="000000">
                <a:alpha val="41000"/>
              </a:srgbClr>
            </a:outerShdw>
          </a:effectLst>
        </p:spPr>
      </p:pic>
      <p:sp>
        <p:nvSpPr>
          <p:cNvPr id="9" name="TextBox 8">
            <a:extLst>
              <a:ext uri="{FF2B5EF4-FFF2-40B4-BE49-F238E27FC236}">
                <a16:creationId xmlns:a16="http://schemas.microsoft.com/office/drawing/2014/main" id="{C7814570-C9D6-F449-8DE6-F50CF9892609}"/>
              </a:ext>
            </a:extLst>
          </p:cNvPr>
          <p:cNvSpPr txBox="1"/>
          <p:nvPr/>
        </p:nvSpPr>
        <p:spPr>
          <a:xfrm>
            <a:off x="4038533" y="4741037"/>
            <a:ext cx="4810259" cy="1569660"/>
          </a:xfrm>
          <a:prstGeom prst="rect">
            <a:avLst/>
          </a:prstGeom>
          <a:solidFill>
            <a:schemeClr val="accent2">
              <a:lumMod val="50000"/>
            </a:schemeClr>
          </a:solidFill>
          <a:ln>
            <a:solidFill>
              <a:schemeClr val="bg1">
                <a:lumMod val="85000"/>
                <a:lumOff val="15000"/>
              </a:schemeClr>
            </a:solidFill>
          </a:ln>
          <a:scene3d>
            <a:camera prst="orthographicFront"/>
            <a:lightRig rig="threePt" dir="t"/>
          </a:scene3d>
          <a:sp3d>
            <a:bevelT w="165100" prst="coolSlant"/>
          </a:sp3d>
        </p:spPr>
        <p:txBody>
          <a:bodyPr wrap="square" rtlCol="0">
            <a:spAutoFit/>
          </a:bodyPr>
          <a:lstStyle/>
          <a:p>
            <a:pPr algn="ctr"/>
            <a:r>
              <a:rPr lang="en-GB" sz="2400" dirty="0">
                <a:solidFill>
                  <a:schemeClr val="bg1"/>
                </a:solidFill>
              </a:rPr>
              <a:t>NEJM accepts the submission of manuscripts that have previously been posted on a </a:t>
            </a:r>
            <a:r>
              <a:rPr lang="en-GB" sz="2400" dirty="0" err="1">
                <a:solidFill>
                  <a:schemeClr val="bg1"/>
                </a:solidFill>
              </a:rPr>
              <a:t>nonprofit</a:t>
            </a:r>
            <a:r>
              <a:rPr lang="en-GB" sz="2400" dirty="0">
                <a:solidFill>
                  <a:schemeClr val="bg1"/>
                </a:solidFill>
              </a:rPr>
              <a:t> preprint server.</a:t>
            </a:r>
            <a:endParaRPr lang="en-US" sz="2400" dirty="0">
              <a:solidFill>
                <a:schemeClr val="bg1"/>
              </a:solidFill>
            </a:endParaRPr>
          </a:p>
        </p:txBody>
      </p:sp>
    </p:spTree>
    <p:extLst>
      <p:ext uri="{BB962C8B-B14F-4D97-AF65-F5344CB8AC3E}">
        <p14:creationId xmlns:p14="http://schemas.microsoft.com/office/powerpoint/2010/main" val="8025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267A-F145-7C4E-8784-214978409396}"/>
              </a:ext>
            </a:extLst>
          </p:cNvPr>
          <p:cNvSpPr>
            <a:spLocks noGrp="1"/>
          </p:cNvSpPr>
          <p:nvPr>
            <p:ph type="title"/>
          </p:nvPr>
        </p:nvSpPr>
        <p:spPr>
          <a:xfrm>
            <a:off x="531639" y="753228"/>
            <a:ext cx="6896534" cy="1080938"/>
          </a:xfrm>
        </p:spPr>
        <p:txBody>
          <a:bodyPr vert="horz" lIns="68580" tIns="34290" rIns="68580" bIns="34290" rtlCol="0" anchor="b">
            <a:normAutofit/>
          </a:bodyPr>
          <a:lstStyle/>
          <a:p>
            <a:r>
              <a:rPr lang="en-US" dirty="0"/>
              <a:t>Preprint advantage?</a:t>
            </a:r>
          </a:p>
        </p:txBody>
      </p:sp>
      <p:sp>
        <p:nvSpPr>
          <p:cNvPr id="5" name="Content Placeholder 4">
            <a:extLst>
              <a:ext uri="{FF2B5EF4-FFF2-40B4-BE49-F238E27FC236}">
                <a16:creationId xmlns:a16="http://schemas.microsoft.com/office/drawing/2014/main" id="{1CF138F3-235B-CA4C-89C6-8073196109FE}"/>
              </a:ext>
            </a:extLst>
          </p:cNvPr>
          <p:cNvSpPr>
            <a:spLocks noGrp="1"/>
          </p:cNvSpPr>
          <p:nvPr>
            <p:ph idx="1"/>
          </p:nvPr>
        </p:nvSpPr>
        <p:spPr/>
        <p:txBody>
          <a:bodyPr/>
          <a:lstStyle/>
          <a:p>
            <a:endParaRPr lang="en-US"/>
          </a:p>
        </p:txBody>
      </p:sp>
      <p:pic>
        <p:nvPicPr>
          <p:cNvPr id="4" name="Picture 3" descr="Graph on document with pen">
            <a:extLst>
              <a:ext uri="{FF2B5EF4-FFF2-40B4-BE49-F238E27FC236}">
                <a16:creationId xmlns:a16="http://schemas.microsoft.com/office/drawing/2014/main" id="{BA6A8993-4F48-45A1-8EF9-0614CE5625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614776" y="2336873"/>
            <a:ext cx="6724635" cy="314919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1774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267A-F145-7C4E-8784-214978409396}"/>
              </a:ext>
            </a:extLst>
          </p:cNvPr>
          <p:cNvSpPr>
            <a:spLocks noGrp="1"/>
          </p:cNvSpPr>
          <p:nvPr>
            <p:ph type="title" idx="4294967295"/>
          </p:nvPr>
        </p:nvSpPr>
        <p:spPr>
          <a:xfrm>
            <a:off x="0" y="2493963"/>
            <a:ext cx="6858000" cy="1298575"/>
          </a:xfrm>
        </p:spPr>
        <p:txBody>
          <a:bodyPr vert="horz" lIns="51435" tIns="25718" rIns="51435" bIns="25718" rtlCol="0" anchor="b">
            <a:normAutofit/>
          </a:bodyPr>
          <a:lstStyle/>
          <a:p>
            <a:pPr algn="ctr"/>
            <a:r>
              <a:rPr lang="en-US" sz="4400" dirty="0">
                <a:solidFill>
                  <a:schemeClr val="tx2"/>
                </a:solidFill>
              </a:rPr>
              <a:t>Preprint</a:t>
            </a:r>
            <a:br>
              <a:rPr lang="en-US" dirty="0">
                <a:solidFill>
                  <a:schemeClr val="tx2"/>
                </a:solidFill>
              </a:rPr>
            </a:br>
            <a:r>
              <a:rPr lang="en-US" sz="4400" dirty="0">
                <a:solidFill>
                  <a:schemeClr val="tx2"/>
                </a:solidFill>
              </a:rPr>
              <a:t>advantage</a:t>
            </a:r>
            <a:endParaRPr lang="en-US" dirty="0">
              <a:solidFill>
                <a:schemeClr val="tx2"/>
              </a:solidFill>
            </a:endParaRPr>
          </a:p>
        </p:txBody>
      </p:sp>
      <p:grpSp>
        <p:nvGrpSpPr>
          <p:cNvPr id="58" name="Group 57">
            <a:extLst>
              <a:ext uri="{FF2B5EF4-FFF2-40B4-BE49-F238E27FC236}">
                <a16:creationId xmlns:a16="http://schemas.microsoft.com/office/drawing/2014/main" id="{1C9A333E-1D59-B946-ADC4-486A5B75B4FC}"/>
              </a:ext>
            </a:extLst>
          </p:cNvPr>
          <p:cNvGrpSpPr/>
          <p:nvPr/>
        </p:nvGrpSpPr>
        <p:grpSpPr>
          <a:xfrm>
            <a:off x="424463" y="95730"/>
            <a:ext cx="2000583" cy="2256630"/>
            <a:chOff x="509704" y="400050"/>
            <a:chExt cx="2614497" cy="3070554"/>
          </a:xfrm>
        </p:grpSpPr>
        <p:grpSp>
          <p:nvGrpSpPr>
            <p:cNvPr id="29" name="Group 28">
              <a:extLst>
                <a:ext uri="{FF2B5EF4-FFF2-40B4-BE49-F238E27FC236}">
                  <a16:creationId xmlns:a16="http://schemas.microsoft.com/office/drawing/2014/main" id="{9A2F37B5-AA5B-394F-8A2F-2DFFD16BEE53}"/>
                </a:ext>
              </a:extLst>
            </p:cNvPr>
            <p:cNvGrpSpPr/>
            <p:nvPr/>
          </p:nvGrpSpPr>
          <p:grpSpPr>
            <a:xfrm>
              <a:off x="509704" y="400050"/>
              <a:ext cx="2598564" cy="3070554"/>
              <a:chOff x="814504" y="2324099"/>
              <a:chExt cx="1476874" cy="1883954"/>
            </a:xfrm>
          </p:grpSpPr>
          <p:pic>
            <p:nvPicPr>
              <p:cNvPr id="28" name="Picture 27">
                <a:extLst>
                  <a:ext uri="{FF2B5EF4-FFF2-40B4-BE49-F238E27FC236}">
                    <a16:creationId xmlns:a16="http://schemas.microsoft.com/office/drawing/2014/main" id="{3E8BC0BF-515E-9847-8812-4A319BFAFD7F}"/>
                  </a:ext>
                </a:extLst>
              </p:cNvPr>
              <p:cNvPicPr>
                <a:picLocks noChangeAspect="1"/>
              </p:cNvPicPr>
              <p:nvPr/>
            </p:nvPicPr>
            <p:blipFill>
              <a:blip r:embed="rId3"/>
              <a:stretch>
                <a:fillRect/>
              </a:stretch>
            </p:blipFill>
            <p:spPr>
              <a:xfrm>
                <a:off x="843578" y="2722153"/>
                <a:ext cx="1447800" cy="1485900"/>
              </a:xfrm>
              <a:prstGeom prst="rect">
                <a:avLst/>
              </a:prstGeom>
              <a:ln>
                <a:noFill/>
              </a:ln>
              <a:effectLst>
                <a:outerShdw blurRad="292100" dist="139700" dir="2700000" algn="tl" rotWithShape="0">
                  <a:srgbClr val="333333">
                    <a:alpha val="65000"/>
                  </a:srgbClr>
                </a:outerShdw>
              </a:effectLst>
            </p:spPr>
          </p:pic>
          <p:pic>
            <p:nvPicPr>
              <p:cNvPr id="22" name="Graphic 21" descr="Pin with solid fill">
                <a:extLst>
                  <a:ext uri="{FF2B5EF4-FFF2-40B4-BE49-F238E27FC236}">
                    <a16:creationId xmlns:a16="http://schemas.microsoft.com/office/drawing/2014/main" id="{073B61AB-09D3-2640-905B-1EEB15EE6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30" name="TextBox 29">
              <a:extLst>
                <a:ext uri="{FF2B5EF4-FFF2-40B4-BE49-F238E27FC236}">
                  <a16:creationId xmlns:a16="http://schemas.microsoft.com/office/drawing/2014/main" id="{C808DF66-BC3C-4840-AD4F-2C83B2277660}"/>
                </a:ext>
              </a:extLst>
            </p:cNvPr>
            <p:cNvSpPr txBox="1"/>
            <p:nvPr/>
          </p:nvSpPr>
          <p:spPr>
            <a:xfrm rot="307934">
              <a:off x="914400" y="1536839"/>
              <a:ext cx="2209801" cy="1130722"/>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Fast</a:t>
              </a:r>
              <a:r>
                <a:rPr lang="en-US" dirty="0">
                  <a:latin typeface="Bradley Hand" pitchFamily="2" charset="77"/>
                  <a:cs typeface="Bradley Hand ITC" panose="020F0502020204030204" pitchFamily="34" charset="0"/>
                </a:rPr>
                <a:t> </a:t>
              </a:r>
              <a:r>
                <a:rPr lang="en-US" sz="2400" dirty="0">
                  <a:solidFill>
                    <a:schemeClr val="bg1"/>
                  </a:solidFill>
                  <a:latin typeface="Bradley Hand" pitchFamily="2" charset="77"/>
                  <a:cs typeface="Bradley Hand ITC" panose="020F0502020204030204" pitchFamily="34" charset="0"/>
                </a:rPr>
                <a:t>circulation</a:t>
              </a:r>
              <a:endParaRPr lang="en-US" dirty="0">
                <a:solidFill>
                  <a:schemeClr val="bg1"/>
                </a:solidFill>
                <a:latin typeface="Bradley Hand" pitchFamily="2" charset="77"/>
                <a:cs typeface="Bradley Hand ITC" panose="020F0502020204030204" pitchFamily="34" charset="0"/>
              </a:endParaRPr>
            </a:p>
          </p:txBody>
        </p:sp>
      </p:grpSp>
      <p:grpSp>
        <p:nvGrpSpPr>
          <p:cNvPr id="70" name="Group 69">
            <a:extLst>
              <a:ext uri="{FF2B5EF4-FFF2-40B4-BE49-F238E27FC236}">
                <a16:creationId xmlns:a16="http://schemas.microsoft.com/office/drawing/2014/main" id="{B171A420-2DF9-7741-890E-6FCFB28B6F6B}"/>
              </a:ext>
            </a:extLst>
          </p:cNvPr>
          <p:cNvGrpSpPr/>
          <p:nvPr/>
        </p:nvGrpSpPr>
        <p:grpSpPr>
          <a:xfrm rot="864046">
            <a:off x="2047669" y="4823554"/>
            <a:ext cx="1949248" cy="1917438"/>
            <a:chOff x="3261185" y="172278"/>
            <a:chExt cx="2547409" cy="2609022"/>
          </a:xfrm>
        </p:grpSpPr>
        <p:grpSp>
          <p:nvGrpSpPr>
            <p:cNvPr id="66" name="Group 65">
              <a:extLst>
                <a:ext uri="{FF2B5EF4-FFF2-40B4-BE49-F238E27FC236}">
                  <a16:creationId xmlns:a16="http://schemas.microsoft.com/office/drawing/2014/main" id="{1F2FA9EE-ABAE-8546-9410-99BA844F4604}"/>
                </a:ext>
              </a:extLst>
            </p:cNvPr>
            <p:cNvGrpSpPr/>
            <p:nvPr/>
          </p:nvGrpSpPr>
          <p:grpSpPr>
            <a:xfrm>
              <a:off x="3261185" y="359513"/>
              <a:ext cx="2547409" cy="2421787"/>
              <a:chOff x="3261185" y="359513"/>
              <a:chExt cx="2547409" cy="2421787"/>
            </a:xfrm>
          </p:grpSpPr>
          <p:pic>
            <p:nvPicPr>
              <p:cNvPr id="67" name="Picture 66">
                <a:extLst>
                  <a:ext uri="{FF2B5EF4-FFF2-40B4-BE49-F238E27FC236}">
                    <a16:creationId xmlns:a16="http://schemas.microsoft.com/office/drawing/2014/main" id="{E9BBE25F-25E7-364A-A0C0-E171E674A2B5}"/>
                  </a:ext>
                </a:extLst>
              </p:cNvPr>
              <p:cNvPicPr>
                <a:picLocks noChangeAspect="1"/>
              </p:cNvPicPr>
              <p:nvPr/>
            </p:nvPicPr>
            <p:blipFill>
              <a:blip r:embed="rId3"/>
              <a:stretch>
                <a:fillRect/>
              </a:stretch>
            </p:blipFill>
            <p:spPr>
              <a:xfrm>
                <a:off x="3261185" y="359513"/>
                <a:ext cx="2547409" cy="2421787"/>
              </a:xfrm>
              <a:prstGeom prst="rect">
                <a:avLst/>
              </a:prstGeom>
              <a:ln>
                <a:noFill/>
              </a:ln>
              <a:effectLst>
                <a:outerShdw blurRad="292100" dist="139700" dir="2700000" algn="tl" rotWithShape="0">
                  <a:srgbClr val="333333">
                    <a:alpha val="65000"/>
                  </a:srgbClr>
                </a:outerShdw>
              </a:effectLst>
            </p:spPr>
          </p:pic>
          <p:sp>
            <p:nvSpPr>
              <p:cNvPr id="68" name="TextBox 67">
                <a:extLst>
                  <a:ext uri="{FF2B5EF4-FFF2-40B4-BE49-F238E27FC236}">
                    <a16:creationId xmlns:a16="http://schemas.microsoft.com/office/drawing/2014/main" id="{A4B45184-0DF8-104E-8252-E50F9D1D2FF1}"/>
                  </a:ext>
                </a:extLst>
              </p:cNvPr>
              <p:cNvSpPr txBox="1"/>
              <p:nvPr/>
            </p:nvSpPr>
            <p:spPr>
              <a:xfrm rot="21113501">
                <a:off x="3276129" y="985499"/>
                <a:ext cx="2512730" cy="1130722"/>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Community</a:t>
                </a:r>
                <a:r>
                  <a:rPr lang="en-US" sz="2400" dirty="0">
                    <a:latin typeface="Bradley Hand" pitchFamily="2" charset="77"/>
                    <a:cs typeface="Bradley Hand ITC" panose="020F0502020204030204" pitchFamily="34" charset="0"/>
                  </a:rPr>
                  <a:t> </a:t>
                </a:r>
                <a:r>
                  <a:rPr lang="en-US" sz="2400" dirty="0">
                    <a:solidFill>
                      <a:schemeClr val="bg1"/>
                    </a:solidFill>
                    <a:latin typeface="Bradley Hand" pitchFamily="2" charset="77"/>
                    <a:cs typeface="Bradley Hand ITC" panose="020F0502020204030204" pitchFamily="34" charset="0"/>
                  </a:rPr>
                  <a:t>feedback</a:t>
                </a:r>
              </a:p>
            </p:txBody>
          </p:sp>
        </p:grpSp>
        <p:pic>
          <p:nvPicPr>
            <p:cNvPr id="69" name="Graphic 68" descr="Pin with solid fill">
              <a:extLst>
                <a:ext uri="{FF2B5EF4-FFF2-40B4-BE49-F238E27FC236}">
                  <a16:creationId xmlns:a16="http://schemas.microsoft.com/office/drawing/2014/main" id="{EA086D21-1F11-8841-A409-9BCA6A88B3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856708" y="172278"/>
              <a:ext cx="1235282" cy="1144254"/>
            </a:xfrm>
            <a:prstGeom prst="rect">
              <a:avLst/>
            </a:prstGeom>
          </p:spPr>
        </p:pic>
      </p:grpSp>
      <p:grpSp>
        <p:nvGrpSpPr>
          <p:cNvPr id="75" name="Group 74">
            <a:extLst>
              <a:ext uri="{FF2B5EF4-FFF2-40B4-BE49-F238E27FC236}">
                <a16:creationId xmlns:a16="http://schemas.microsoft.com/office/drawing/2014/main" id="{AEE2BFCC-9890-4845-8D12-1F26419BAA6A}"/>
              </a:ext>
            </a:extLst>
          </p:cNvPr>
          <p:cNvGrpSpPr/>
          <p:nvPr/>
        </p:nvGrpSpPr>
        <p:grpSpPr>
          <a:xfrm rot="740389">
            <a:off x="6900036" y="4221108"/>
            <a:ext cx="2115809" cy="2190141"/>
            <a:chOff x="8863541" y="258418"/>
            <a:chExt cx="2765082" cy="2980083"/>
          </a:xfrm>
        </p:grpSpPr>
        <p:pic>
          <p:nvPicPr>
            <p:cNvPr id="76" name="Picture 75">
              <a:extLst>
                <a:ext uri="{FF2B5EF4-FFF2-40B4-BE49-F238E27FC236}">
                  <a16:creationId xmlns:a16="http://schemas.microsoft.com/office/drawing/2014/main" id="{B757B83E-45D6-F645-81C8-74192FF5D8A0}"/>
                </a:ext>
              </a:extLst>
            </p:cNvPr>
            <p:cNvPicPr>
              <a:picLocks noChangeAspect="1"/>
            </p:cNvPicPr>
            <p:nvPr/>
          </p:nvPicPr>
          <p:blipFill>
            <a:blip r:embed="rId3"/>
            <a:stretch>
              <a:fillRect/>
            </a:stretch>
          </p:blipFill>
          <p:spPr>
            <a:xfrm>
              <a:off x="8863541" y="816714"/>
              <a:ext cx="2547409" cy="2421787"/>
            </a:xfrm>
            <a:prstGeom prst="rect">
              <a:avLst/>
            </a:prstGeom>
            <a:ln>
              <a:noFill/>
            </a:ln>
            <a:effectLst>
              <a:outerShdw blurRad="292100" dist="139700" dir="2700000" algn="tl" rotWithShape="0">
                <a:srgbClr val="333333">
                  <a:alpha val="65000"/>
                </a:srgbClr>
              </a:outerShdw>
            </a:effectLst>
          </p:spPr>
        </p:pic>
        <p:pic>
          <p:nvPicPr>
            <p:cNvPr id="77" name="Graphic 76" descr="Pin with solid fill">
              <a:extLst>
                <a:ext uri="{FF2B5EF4-FFF2-40B4-BE49-F238E27FC236}">
                  <a16:creationId xmlns:a16="http://schemas.microsoft.com/office/drawing/2014/main" id="{709B3CA9-765F-0242-8313-F5DA2706C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393341" y="258418"/>
              <a:ext cx="1235282" cy="1144254"/>
            </a:xfrm>
            <a:prstGeom prst="rect">
              <a:avLst/>
            </a:prstGeom>
          </p:spPr>
        </p:pic>
        <p:sp>
          <p:nvSpPr>
            <p:cNvPr id="78" name="TextBox 77">
              <a:extLst>
                <a:ext uri="{FF2B5EF4-FFF2-40B4-BE49-F238E27FC236}">
                  <a16:creationId xmlns:a16="http://schemas.microsoft.com/office/drawing/2014/main" id="{D2F83B65-625B-1C45-944D-85FDDD63C1AB}"/>
                </a:ext>
              </a:extLst>
            </p:cNvPr>
            <p:cNvSpPr txBox="1"/>
            <p:nvPr/>
          </p:nvSpPr>
          <p:spPr>
            <a:xfrm rot="636388">
              <a:off x="8979542" y="1556885"/>
              <a:ext cx="2098318" cy="628179"/>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Control</a:t>
              </a:r>
            </a:p>
          </p:txBody>
        </p:sp>
      </p:grpSp>
      <p:grpSp>
        <p:nvGrpSpPr>
          <p:cNvPr id="84" name="Group 83">
            <a:extLst>
              <a:ext uri="{FF2B5EF4-FFF2-40B4-BE49-F238E27FC236}">
                <a16:creationId xmlns:a16="http://schemas.microsoft.com/office/drawing/2014/main" id="{40318363-4653-5647-9032-945747C40084}"/>
              </a:ext>
            </a:extLst>
          </p:cNvPr>
          <p:cNvGrpSpPr/>
          <p:nvPr/>
        </p:nvGrpSpPr>
        <p:grpSpPr>
          <a:xfrm rot="21115441">
            <a:off x="6408114" y="1837075"/>
            <a:ext cx="2009334" cy="2131705"/>
            <a:chOff x="5663141" y="3805029"/>
            <a:chExt cx="2625934" cy="2900571"/>
          </a:xfrm>
        </p:grpSpPr>
        <p:pic>
          <p:nvPicPr>
            <p:cNvPr id="85" name="Picture 84">
              <a:extLst>
                <a:ext uri="{FF2B5EF4-FFF2-40B4-BE49-F238E27FC236}">
                  <a16:creationId xmlns:a16="http://schemas.microsoft.com/office/drawing/2014/main" id="{5D7606D6-9BCC-8448-BAC3-E00D5DA58C95}"/>
                </a:ext>
              </a:extLst>
            </p:cNvPr>
            <p:cNvPicPr>
              <a:picLocks noChangeAspect="1"/>
            </p:cNvPicPr>
            <p:nvPr/>
          </p:nvPicPr>
          <p:blipFill>
            <a:blip r:embed="rId3"/>
            <a:stretch>
              <a:fillRect/>
            </a:stretch>
          </p:blipFill>
          <p:spPr>
            <a:xfrm>
              <a:off x="5663141" y="4283813"/>
              <a:ext cx="2547409" cy="2421787"/>
            </a:xfrm>
            <a:prstGeom prst="rect">
              <a:avLst/>
            </a:prstGeom>
            <a:ln>
              <a:noFill/>
            </a:ln>
            <a:effectLst>
              <a:outerShdw blurRad="292100" dist="139700" dir="2700000" algn="tl" rotWithShape="0">
                <a:srgbClr val="333333">
                  <a:alpha val="65000"/>
                </a:srgbClr>
              </a:outerShdw>
            </a:effectLst>
          </p:spPr>
        </p:pic>
        <p:pic>
          <p:nvPicPr>
            <p:cNvPr id="86" name="Graphic 85" descr="Pin with solid fill">
              <a:extLst>
                <a:ext uri="{FF2B5EF4-FFF2-40B4-BE49-F238E27FC236}">
                  <a16:creationId xmlns:a16="http://schemas.microsoft.com/office/drawing/2014/main" id="{EBE75918-6F31-C648-8B22-F1DB0A0A67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053793" y="3805029"/>
              <a:ext cx="1235282" cy="1144254"/>
            </a:xfrm>
            <a:prstGeom prst="rect">
              <a:avLst/>
            </a:prstGeom>
          </p:spPr>
        </p:pic>
        <p:sp>
          <p:nvSpPr>
            <p:cNvPr id="87" name="TextBox 86">
              <a:extLst>
                <a:ext uri="{FF2B5EF4-FFF2-40B4-BE49-F238E27FC236}">
                  <a16:creationId xmlns:a16="http://schemas.microsoft.com/office/drawing/2014/main" id="{AA607B73-3A0C-3942-AA4C-58EC4F2E93E7}"/>
                </a:ext>
              </a:extLst>
            </p:cNvPr>
            <p:cNvSpPr txBox="1"/>
            <p:nvPr/>
          </p:nvSpPr>
          <p:spPr>
            <a:xfrm rot="21113501">
              <a:off x="5882453" y="4853939"/>
              <a:ext cx="2096903" cy="1130722"/>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Open</a:t>
              </a:r>
              <a:r>
                <a:rPr lang="en-US" sz="2400" dirty="0">
                  <a:latin typeface="Bradley Hand" pitchFamily="2" charset="77"/>
                  <a:cs typeface="Bradley Hand ITC" panose="020F0502020204030204" pitchFamily="34" charset="0"/>
                </a:rPr>
                <a:t> </a:t>
              </a:r>
              <a:r>
                <a:rPr lang="en-US" sz="2400" dirty="0">
                  <a:solidFill>
                    <a:schemeClr val="bg1"/>
                  </a:solidFill>
                  <a:latin typeface="Bradley Hand" pitchFamily="2" charset="77"/>
                  <a:cs typeface="Bradley Hand ITC" panose="020F0502020204030204" pitchFamily="34" charset="0"/>
                </a:rPr>
                <a:t>science</a:t>
              </a:r>
            </a:p>
          </p:txBody>
        </p:sp>
      </p:grpSp>
      <p:grpSp>
        <p:nvGrpSpPr>
          <p:cNvPr id="88" name="Group 87">
            <a:extLst>
              <a:ext uri="{FF2B5EF4-FFF2-40B4-BE49-F238E27FC236}">
                <a16:creationId xmlns:a16="http://schemas.microsoft.com/office/drawing/2014/main" id="{47BB233A-C344-6045-8DEC-6E1D8A74E1DD}"/>
              </a:ext>
            </a:extLst>
          </p:cNvPr>
          <p:cNvGrpSpPr/>
          <p:nvPr/>
        </p:nvGrpSpPr>
        <p:grpSpPr>
          <a:xfrm rot="663226">
            <a:off x="2551053" y="-186353"/>
            <a:ext cx="2117197" cy="2380059"/>
            <a:chOff x="2776654" y="3352799"/>
            <a:chExt cx="2766896" cy="3238501"/>
          </a:xfrm>
        </p:grpSpPr>
        <p:grpSp>
          <p:nvGrpSpPr>
            <p:cNvPr id="89" name="Group 88">
              <a:extLst>
                <a:ext uri="{FF2B5EF4-FFF2-40B4-BE49-F238E27FC236}">
                  <a16:creationId xmlns:a16="http://schemas.microsoft.com/office/drawing/2014/main" id="{B33D0C4C-C628-8242-826E-5473499B5306}"/>
                </a:ext>
              </a:extLst>
            </p:cNvPr>
            <p:cNvGrpSpPr/>
            <p:nvPr/>
          </p:nvGrpSpPr>
          <p:grpSpPr>
            <a:xfrm>
              <a:off x="2776654" y="3352799"/>
              <a:ext cx="2766896" cy="3238501"/>
              <a:chOff x="814504" y="2324099"/>
              <a:chExt cx="1572544" cy="1986999"/>
            </a:xfrm>
          </p:grpSpPr>
          <p:pic>
            <p:nvPicPr>
              <p:cNvPr id="91" name="Picture 90">
                <a:extLst>
                  <a:ext uri="{FF2B5EF4-FFF2-40B4-BE49-F238E27FC236}">
                    <a16:creationId xmlns:a16="http://schemas.microsoft.com/office/drawing/2014/main" id="{8405FDCA-050D-6142-865C-877A5640D3BE}"/>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92" name="Graphic 91" descr="Pin with solid fill">
                <a:extLst>
                  <a:ext uri="{FF2B5EF4-FFF2-40B4-BE49-F238E27FC236}">
                    <a16:creationId xmlns:a16="http://schemas.microsoft.com/office/drawing/2014/main" id="{3E1B0E3D-6C29-214A-86CB-7C3D457B1C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90" name="TextBox 89">
              <a:extLst>
                <a:ext uri="{FF2B5EF4-FFF2-40B4-BE49-F238E27FC236}">
                  <a16:creationId xmlns:a16="http://schemas.microsoft.com/office/drawing/2014/main" id="{EDB8B64D-E640-BF4D-B1F5-AE48FD33FC1C}"/>
                </a:ext>
              </a:extLst>
            </p:cNvPr>
            <p:cNvSpPr txBox="1"/>
            <p:nvPr/>
          </p:nvSpPr>
          <p:spPr>
            <a:xfrm rot="21113501">
              <a:off x="3048001" y="4754799"/>
              <a:ext cx="2457451" cy="1130722"/>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Priority</a:t>
              </a:r>
              <a:r>
                <a:rPr lang="en-US" sz="2400" dirty="0">
                  <a:latin typeface="Bradley Hand" pitchFamily="2" charset="77"/>
                  <a:cs typeface="Bradley Hand ITC" panose="020F0502020204030204" pitchFamily="34" charset="0"/>
                </a:rPr>
                <a:t> </a:t>
              </a:r>
              <a:r>
                <a:rPr lang="en-US" sz="2400" dirty="0">
                  <a:solidFill>
                    <a:schemeClr val="bg1"/>
                  </a:solidFill>
                  <a:latin typeface="Bradley Hand" pitchFamily="2" charset="77"/>
                  <a:cs typeface="Bradley Hand ITC" panose="020F0502020204030204" pitchFamily="34" charset="0"/>
                </a:rPr>
                <a:t>publication</a:t>
              </a:r>
            </a:p>
          </p:txBody>
        </p:sp>
      </p:grpSp>
      <p:grpSp>
        <p:nvGrpSpPr>
          <p:cNvPr id="93" name="Group 92">
            <a:extLst>
              <a:ext uri="{FF2B5EF4-FFF2-40B4-BE49-F238E27FC236}">
                <a16:creationId xmlns:a16="http://schemas.microsoft.com/office/drawing/2014/main" id="{53421DDE-2F62-B14C-B6CF-B68EC9293463}"/>
              </a:ext>
            </a:extLst>
          </p:cNvPr>
          <p:cNvGrpSpPr/>
          <p:nvPr/>
        </p:nvGrpSpPr>
        <p:grpSpPr>
          <a:xfrm rot="20762238">
            <a:off x="80968" y="3192722"/>
            <a:ext cx="2343968" cy="2160923"/>
            <a:chOff x="8272991" y="3498573"/>
            <a:chExt cx="3063256" cy="2940327"/>
          </a:xfrm>
        </p:grpSpPr>
        <p:pic>
          <p:nvPicPr>
            <p:cNvPr id="94" name="Picture 93">
              <a:extLst>
                <a:ext uri="{FF2B5EF4-FFF2-40B4-BE49-F238E27FC236}">
                  <a16:creationId xmlns:a16="http://schemas.microsoft.com/office/drawing/2014/main" id="{7AB08350-0B02-F84C-8A5D-D899D082F795}"/>
                </a:ext>
              </a:extLst>
            </p:cNvPr>
            <p:cNvPicPr>
              <a:picLocks noChangeAspect="1"/>
            </p:cNvPicPr>
            <p:nvPr/>
          </p:nvPicPr>
          <p:blipFill>
            <a:blip r:embed="rId3"/>
            <a:stretch>
              <a:fillRect/>
            </a:stretch>
          </p:blipFill>
          <p:spPr>
            <a:xfrm>
              <a:off x="8272991" y="4017113"/>
              <a:ext cx="2547409" cy="2421787"/>
            </a:xfrm>
            <a:prstGeom prst="rect">
              <a:avLst/>
            </a:prstGeom>
            <a:ln>
              <a:noFill/>
            </a:ln>
            <a:effectLst>
              <a:outerShdw blurRad="292100" dist="139700" dir="2700000" algn="tl" rotWithShape="0">
                <a:srgbClr val="333333">
                  <a:alpha val="65000"/>
                </a:srgbClr>
              </a:outerShdw>
            </a:effectLst>
          </p:spPr>
        </p:pic>
        <p:pic>
          <p:nvPicPr>
            <p:cNvPr id="95" name="Graphic 94" descr="Pin with solid fill">
              <a:extLst>
                <a:ext uri="{FF2B5EF4-FFF2-40B4-BE49-F238E27FC236}">
                  <a16:creationId xmlns:a16="http://schemas.microsoft.com/office/drawing/2014/main" id="{7F42A7AF-49F9-1145-8160-C9FFB16FB9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100965" y="3498573"/>
              <a:ext cx="1235282" cy="1144254"/>
            </a:xfrm>
            <a:prstGeom prst="rect">
              <a:avLst/>
            </a:prstGeom>
          </p:spPr>
        </p:pic>
        <p:sp>
          <p:nvSpPr>
            <p:cNvPr id="96" name="TextBox 95">
              <a:extLst>
                <a:ext uri="{FF2B5EF4-FFF2-40B4-BE49-F238E27FC236}">
                  <a16:creationId xmlns:a16="http://schemas.microsoft.com/office/drawing/2014/main" id="{D5B074E9-5907-5C4E-8648-BD22A337C533}"/>
                </a:ext>
              </a:extLst>
            </p:cNvPr>
            <p:cNvSpPr txBox="1"/>
            <p:nvPr/>
          </p:nvSpPr>
          <p:spPr>
            <a:xfrm rot="704196">
              <a:off x="8517008" y="4658843"/>
              <a:ext cx="2209800" cy="1130722"/>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Increased</a:t>
              </a:r>
              <a:r>
                <a:rPr lang="en-US" sz="2400" dirty="0">
                  <a:latin typeface="Bradley Hand" pitchFamily="2" charset="77"/>
                  <a:cs typeface="Bradley Hand ITC" panose="020F0502020204030204" pitchFamily="34" charset="0"/>
                </a:rPr>
                <a:t> </a:t>
              </a:r>
              <a:r>
                <a:rPr lang="en-US" sz="2400" dirty="0">
                  <a:solidFill>
                    <a:schemeClr val="bg1"/>
                  </a:solidFill>
                  <a:latin typeface="Bradley Hand" pitchFamily="2" charset="77"/>
                  <a:cs typeface="Bradley Hand ITC" panose="020F0502020204030204" pitchFamily="34" charset="0"/>
                </a:rPr>
                <a:t>visibility</a:t>
              </a:r>
            </a:p>
          </p:txBody>
        </p:sp>
      </p:grpSp>
      <p:grpSp>
        <p:nvGrpSpPr>
          <p:cNvPr id="71" name="Group 70">
            <a:extLst>
              <a:ext uri="{FF2B5EF4-FFF2-40B4-BE49-F238E27FC236}">
                <a16:creationId xmlns:a16="http://schemas.microsoft.com/office/drawing/2014/main" id="{D2185E5F-30B4-5A4D-BC17-BF0E5D8EFC47}"/>
              </a:ext>
            </a:extLst>
          </p:cNvPr>
          <p:cNvGrpSpPr/>
          <p:nvPr/>
        </p:nvGrpSpPr>
        <p:grpSpPr>
          <a:xfrm rot="702621">
            <a:off x="4862034" y="513292"/>
            <a:ext cx="2481589" cy="1932047"/>
            <a:chOff x="5692959" y="0"/>
            <a:chExt cx="3103013" cy="2628900"/>
          </a:xfrm>
        </p:grpSpPr>
        <p:pic>
          <p:nvPicPr>
            <p:cNvPr id="72" name="Picture 71">
              <a:extLst>
                <a:ext uri="{FF2B5EF4-FFF2-40B4-BE49-F238E27FC236}">
                  <a16:creationId xmlns:a16="http://schemas.microsoft.com/office/drawing/2014/main" id="{1498E60B-BD49-0A4F-B4FF-DF8F82F4437F}"/>
                </a:ext>
              </a:extLst>
            </p:cNvPr>
            <p:cNvPicPr>
              <a:picLocks noChangeAspect="1"/>
            </p:cNvPicPr>
            <p:nvPr/>
          </p:nvPicPr>
          <p:blipFill>
            <a:blip r:embed="rId3"/>
            <a:stretch>
              <a:fillRect/>
            </a:stretch>
          </p:blipFill>
          <p:spPr>
            <a:xfrm>
              <a:off x="5692959" y="207113"/>
              <a:ext cx="2547409" cy="2421787"/>
            </a:xfrm>
            <a:prstGeom prst="rect">
              <a:avLst/>
            </a:prstGeom>
            <a:ln>
              <a:noFill/>
            </a:ln>
            <a:effectLst>
              <a:outerShdw blurRad="292100" dist="139700" dir="2700000" algn="tl" rotWithShape="0">
                <a:srgbClr val="333333">
                  <a:alpha val="65000"/>
                </a:srgbClr>
              </a:outerShdw>
            </a:effectLst>
          </p:spPr>
        </p:pic>
        <p:pic>
          <p:nvPicPr>
            <p:cNvPr id="73" name="Graphic 72" descr="Pin with solid fill">
              <a:extLst>
                <a:ext uri="{FF2B5EF4-FFF2-40B4-BE49-F238E27FC236}">
                  <a16:creationId xmlns:a16="http://schemas.microsoft.com/office/drawing/2014/main" id="{3AFEFC92-6BB4-BB48-A856-4BDFB2BD4F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560690" y="0"/>
              <a:ext cx="1235282" cy="1144254"/>
            </a:xfrm>
            <a:prstGeom prst="rect">
              <a:avLst/>
            </a:prstGeom>
          </p:spPr>
        </p:pic>
        <p:sp>
          <p:nvSpPr>
            <p:cNvPr id="74" name="TextBox 73">
              <a:extLst>
                <a:ext uri="{FF2B5EF4-FFF2-40B4-BE49-F238E27FC236}">
                  <a16:creationId xmlns:a16="http://schemas.microsoft.com/office/drawing/2014/main" id="{D1873D56-3B58-424A-81A1-DB39A339A6D2}"/>
                </a:ext>
              </a:extLst>
            </p:cNvPr>
            <p:cNvSpPr txBox="1"/>
            <p:nvPr/>
          </p:nvSpPr>
          <p:spPr>
            <a:xfrm rot="21113501">
              <a:off x="5794608" y="1187600"/>
              <a:ext cx="2167462" cy="628179"/>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Democratic</a:t>
              </a:r>
            </a:p>
          </p:txBody>
        </p:sp>
      </p:grpSp>
      <p:grpSp>
        <p:nvGrpSpPr>
          <p:cNvPr id="79" name="Group 78">
            <a:extLst>
              <a:ext uri="{FF2B5EF4-FFF2-40B4-BE49-F238E27FC236}">
                <a16:creationId xmlns:a16="http://schemas.microsoft.com/office/drawing/2014/main" id="{A5578C7C-1DDF-9749-9951-73EC4219D74B}"/>
              </a:ext>
            </a:extLst>
          </p:cNvPr>
          <p:cNvGrpSpPr/>
          <p:nvPr/>
        </p:nvGrpSpPr>
        <p:grpSpPr>
          <a:xfrm rot="21078793">
            <a:off x="3856718" y="3650137"/>
            <a:ext cx="2117197" cy="2380059"/>
            <a:chOff x="0" y="3366051"/>
            <a:chExt cx="2766896" cy="3238501"/>
          </a:xfrm>
        </p:grpSpPr>
        <p:grpSp>
          <p:nvGrpSpPr>
            <p:cNvPr id="80" name="Group 79">
              <a:extLst>
                <a:ext uri="{FF2B5EF4-FFF2-40B4-BE49-F238E27FC236}">
                  <a16:creationId xmlns:a16="http://schemas.microsoft.com/office/drawing/2014/main" id="{DB382565-4065-1F4B-B03D-D71AE6115866}"/>
                </a:ext>
              </a:extLst>
            </p:cNvPr>
            <p:cNvGrpSpPr/>
            <p:nvPr/>
          </p:nvGrpSpPr>
          <p:grpSpPr>
            <a:xfrm>
              <a:off x="0" y="3366051"/>
              <a:ext cx="2766896" cy="3238501"/>
              <a:chOff x="814504" y="2324099"/>
              <a:chExt cx="1572544" cy="1986999"/>
            </a:xfrm>
          </p:grpSpPr>
          <p:pic>
            <p:nvPicPr>
              <p:cNvPr id="82" name="Picture 81">
                <a:extLst>
                  <a:ext uri="{FF2B5EF4-FFF2-40B4-BE49-F238E27FC236}">
                    <a16:creationId xmlns:a16="http://schemas.microsoft.com/office/drawing/2014/main" id="{E7C8026E-140E-9646-B187-156639C6783C}"/>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83" name="Graphic 82" descr="Pin with solid fill">
                <a:extLst>
                  <a:ext uri="{FF2B5EF4-FFF2-40B4-BE49-F238E27FC236}">
                    <a16:creationId xmlns:a16="http://schemas.microsoft.com/office/drawing/2014/main" id="{660FB382-79F7-C84A-9738-D6A2CFD0CA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81" name="TextBox 80">
              <a:extLst>
                <a:ext uri="{FF2B5EF4-FFF2-40B4-BE49-F238E27FC236}">
                  <a16:creationId xmlns:a16="http://schemas.microsoft.com/office/drawing/2014/main" id="{00EFB33A-9362-DE43-8AAC-0B67D4F698EF}"/>
                </a:ext>
              </a:extLst>
            </p:cNvPr>
            <p:cNvSpPr txBox="1"/>
            <p:nvPr/>
          </p:nvSpPr>
          <p:spPr>
            <a:xfrm rot="21113501">
              <a:off x="98410" y="4748174"/>
              <a:ext cx="2457451" cy="1130722"/>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Versions</a:t>
              </a:r>
              <a:r>
                <a:rPr lang="en-US" sz="2400" dirty="0">
                  <a:latin typeface="Bradley Hand" pitchFamily="2" charset="77"/>
                  <a:cs typeface="Bradley Hand ITC" panose="020F0502020204030204" pitchFamily="34" charset="0"/>
                </a:rPr>
                <a:t> </a:t>
              </a:r>
              <a:r>
                <a:rPr lang="en-US" sz="2400" dirty="0">
                  <a:solidFill>
                    <a:schemeClr val="bg1"/>
                  </a:solidFill>
                  <a:latin typeface="Bradley Hand" pitchFamily="2" charset="77"/>
                  <a:cs typeface="Bradley Hand ITC" panose="020F0502020204030204" pitchFamily="34" charset="0"/>
                </a:rPr>
                <a:t>available</a:t>
              </a:r>
            </a:p>
          </p:txBody>
        </p:sp>
      </p:grpSp>
    </p:spTree>
    <p:extLst>
      <p:ext uri="{BB962C8B-B14F-4D97-AF65-F5344CB8AC3E}">
        <p14:creationId xmlns:p14="http://schemas.microsoft.com/office/powerpoint/2010/main" val="90728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267A-F145-7C4E-8784-214978409396}"/>
              </a:ext>
            </a:extLst>
          </p:cNvPr>
          <p:cNvSpPr>
            <a:spLocks noGrp="1"/>
          </p:cNvSpPr>
          <p:nvPr>
            <p:ph type="title"/>
          </p:nvPr>
        </p:nvSpPr>
        <p:spPr>
          <a:xfrm>
            <a:off x="510241" y="4227830"/>
            <a:ext cx="6100109" cy="705180"/>
          </a:xfrm>
        </p:spPr>
        <p:txBody>
          <a:bodyPr vert="horz" lIns="68580" tIns="34290" rIns="68580" bIns="34290" rtlCol="0" anchor="b">
            <a:normAutofit/>
          </a:bodyPr>
          <a:lstStyle/>
          <a:p>
            <a:pPr algn="r"/>
            <a:r>
              <a:rPr lang="en-US" sz="3600"/>
              <a:t>Problems with preprints</a:t>
            </a:r>
          </a:p>
        </p:txBody>
      </p:sp>
      <p:pic>
        <p:nvPicPr>
          <p:cNvPr id="4" name="Picture 3" descr="Many question marks on black background">
            <a:extLst>
              <a:ext uri="{FF2B5EF4-FFF2-40B4-BE49-F238E27FC236}">
                <a16:creationId xmlns:a16="http://schemas.microsoft.com/office/drawing/2014/main" id="{014EC332-3B10-4117-BB30-67740ADE66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15" y="857258"/>
            <a:ext cx="6724635" cy="314919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5921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267A-F145-7C4E-8784-214978409396}"/>
              </a:ext>
            </a:extLst>
          </p:cNvPr>
          <p:cNvSpPr>
            <a:spLocks noGrp="1"/>
          </p:cNvSpPr>
          <p:nvPr>
            <p:ph type="title" idx="4294967295"/>
          </p:nvPr>
        </p:nvSpPr>
        <p:spPr>
          <a:xfrm>
            <a:off x="-2571428" y="2709371"/>
            <a:ext cx="9429428" cy="1049829"/>
          </a:xfrm>
        </p:spPr>
        <p:txBody>
          <a:bodyPr vert="horz" lIns="51435" tIns="25718" rIns="51435" bIns="25718" rtlCol="0" anchor="b">
            <a:noAutofit/>
          </a:bodyPr>
          <a:lstStyle/>
          <a:p>
            <a:pPr algn="ctr"/>
            <a:r>
              <a:rPr lang="en-US" sz="4000" dirty="0">
                <a:solidFill>
                  <a:schemeClr val="bg1"/>
                </a:solidFill>
              </a:rPr>
              <a:t>Problems with</a:t>
            </a:r>
            <a:br>
              <a:rPr lang="en-US" sz="4000" dirty="0">
                <a:solidFill>
                  <a:schemeClr val="bg1"/>
                </a:solidFill>
              </a:rPr>
            </a:br>
            <a:r>
              <a:rPr lang="en-US" sz="4000" dirty="0">
                <a:solidFill>
                  <a:schemeClr val="bg1"/>
                </a:solidFill>
              </a:rPr>
              <a:t>preprints</a:t>
            </a:r>
          </a:p>
        </p:txBody>
      </p:sp>
      <p:grpSp>
        <p:nvGrpSpPr>
          <p:cNvPr id="3" name="Group 2">
            <a:extLst>
              <a:ext uri="{FF2B5EF4-FFF2-40B4-BE49-F238E27FC236}">
                <a16:creationId xmlns:a16="http://schemas.microsoft.com/office/drawing/2014/main" id="{D66DA9B4-1C51-3143-998D-AD5382DA1655}"/>
              </a:ext>
            </a:extLst>
          </p:cNvPr>
          <p:cNvGrpSpPr/>
          <p:nvPr/>
        </p:nvGrpSpPr>
        <p:grpSpPr>
          <a:xfrm>
            <a:off x="-68296" y="-34032"/>
            <a:ext cx="2139948" cy="2357496"/>
            <a:chOff x="222628" y="139856"/>
            <a:chExt cx="2075172" cy="2428876"/>
          </a:xfrm>
        </p:grpSpPr>
        <p:grpSp>
          <p:nvGrpSpPr>
            <p:cNvPr id="29" name="Group 28">
              <a:extLst>
                <a:ext uri="{FF2B5EF4-FFF2-40B4-BE49-F238E27FC236}">
                  <a16:creationId xmlns:a16="http://schemas.microsoft.com/office/drawing/2014/main" id="{9A2F37B5-AA5B-394F-8A2F-2DFFD16BEE53}"/>
                </a:ext>
              </a:extLst>
            </p:cNvPr>
            <p:cNvGrpSpPr/>
            <p:nvPr/>
          </p:nvGrpSpPr>
          <p:grpSpPr>
            <a:xfrm>
              <a:off x="222628" y="139856"/>
              <a:ext cx="2075172" cy="2428876"/>
              <a:chOff x="814504" y="2324099"/>
              <a:chExt cx="1572544" cy="1986999"/>
            </a:xfrm>
          </p:grpSpPr>
          <p:pic>
            <p:nvPicPr>
              <p:cNvPr id="28" name="Picture 27">
                <a:extLst>
                  <a:ext uri="{FF2B5EF4-FFF2-40B4-BE49-F238E27FC236}">
                    <a16:creationId xmlns:a16="http://schemas.microsoft.com/office/drawing/2014/main" id="{3E8BC0BF-515E-9847-8812-4A319BFAFD7F}"/>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22" name="Graphic 21" descr="Pin with solid fill">
                <a:extLst>
                  <a:ext uri="{FF2B5EF4-FFF2-40B4-BE49-F238E27FC236}">
                    <a16:creationId xmlns:a16="http://schemas.microsoft.com/office/drawing/2014/main" id="{073B61AB-09D3-2640-905B-1EEB15EE6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30" name="TextBox 29">
              <a:extLst>
                <a:ext uri="{FF2B5EF4-FFF2-40B4-BE49-F238E27FC236}">
                  <a16:creationId xmlns:a16="http://schemas.microsoft.com/office/drawing/2014/main" id="{C808DF66-BC3C-4840-AD4F-2C83B2277660}"/>
                </a:ext>
              </a:extLst>
            </p:cNvPr>
            <p:cNvSpPr txBox="1"/>
            <p:nvPr/>
          </p:nvSpPr>
          <p:spPr>
            <a:xfrm rot="307934">
              <a:off x="513271" y="839695"/>
              <a:ext cx="1657351" cy="1617186"/>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Quality assurance (peer review)</a:t>
              </a:r>
            </a:p>
          </p:txBody>
        </p:sp>
      </p:grpSp>
      <p:grpSp>
        <p:nvGrpSpPr>
          <p:cNvPr id="70" name="Group 69">
            <a:extLst>
              <a:ext uri="{FF2B5EF4-FFF2-40B4-BE49-F238E27FC236}">
                <a16:creationId xmlns:a16="http://schemas.microsoft.com/office/drawing/2014/main" id="{B171A420-2DF9-7741-890E-6FCFB28B6F6B}"/>
              </a:ext>
            </a:extLst>
          </p:cNvPr>
          <p:cNvGrpSpPr/>
          <p:nvPr/>
        </p:nvGrpSpPr>
        <p:grpSpPr>
          <a:xfrm rot="864046">
            <a:off x="1877269" y="4739315"/>
            <a:ext cx="2223408" cy="1899261"/>
            <a:chOff x="3261185" y="172278"/>
            <a:chExt cx="2547409" cy="2609022"/>
          </a:xfrm>
        </p:grpSpPr>
        <p:grpSp>
          <p:nvGrpSpPr>
            <p:cNvPr id="66" name="Group 65">
              <a:extLst>
                <a:ext uri="{FF2B5EF4-FFF2-40B4-BE49-F238E27FC236}">
                  <a16:creationId xmlns:a16="http://schemas.microsoft.com/office/drawing/2014/main" id="{1F2FA9EE-ABAE-8546-9410-99BA844F4604}"/>
                </a:ext>
              </a:extLst>
            </p:cNvPr>
            <p:cNvGrpSpPr/>
            <p:nvPr/>
          </p:nvGrpSpPr>
          <p:grpSpPr>
            <a:xfrm>
              <a:off x="3261185" y="359513"/>
              <a:ext cx="2547409" cy="2421787"/>
              <a:chOff x="3261185" y="359513"/>
              <a:chExt cx="2547409" cy="2421787"/>
            </a:xfrm>
          </p:grpSpPr>
          <p:pic>
            <p:nvPicPr>
              <p:cNvPr id="67" name="Picture 66">
                <a:extLst>
                  <a:ext uri="{FF2B5EF4-FFF2-40B4-BE49-F238E27FC236}">
                    <a16:creationId xmlns:a16="http://schemas.microsoft.com/office/drawing/2014/main" id="{E9BBE25F-25E7-364A-A0C0-E171E674A2B5}"/>
                  </a:ext>
                </a:extLst>
              </p:cNvPr>
              <p:cNvPicPr>
                <a:picLocks noChangeAspect="1"/>
              </p:cNvPicPr>
              <p:nvPr/>
            </p:nvPicPr>
            <p:blipFill>
              <a:blip r:embed="rId3"/>
              <a:stretch>
                <a:fillRect/>
              </a:stretch>
            </p:blipFill>
            <p:spPr>
              <a:xfrm>
                <a:off x="3261185" y="359513"/>
                <a:ext cx="2547409" cy="2421787"/>
              </a:xfrm>
              <a:prstGeom prst="rect">
                <a:avLst/>
              </a:prstGeom>
              <a:ln>
                <a:noFill/>
              </a:ln>
              <a:effectLst>
                <a:outerShdw blurRad="292100" dist="139700" dir="2700000" algn="tl" rotWithShape="0">
                  <a:srgbClr val="333333">
                    <a:alpha val="65000"/>
                  </a:srgbClr>
                </a:outerShdw>
              </a:effectLst>
            </p:spPr>
          </p:pic>
          <p:sp>
            <p:nvSpPr>
              <p:cNvPr id="68" name="TextBox 67">
                <a:extLst>
                  <a:ext uri="{FF2B5EF4-FFF2-40B4-BE49-F238E27FC236}">
                    <a16:creationId xmlns:a16="http://schemas.microsoft.com/office/drawing/2014/main" id="{A4B45184-0DF8-104E-8252-E50F9D1D2FF1}"/>
                  </a:ext>
                </a:extLst>
              </p:cNvPr>
              <p:cNvSpPr txBox="1"/>
              <p:nvPr/>
            </p:nvSpPr>
            <p:spPr>
              <a:xfrm rot="21113501">
                <a:off x="3373905" y="976609"/>
                <a:ext cx="2211550" cy="1141543"/>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a:t>
                </a:r>
              </a:p>
              <a:p>
                <a:pPr algn="ctr"/>
                <a:r>
                  <a:rPr lang="en-US" sz="2400" dirty="0">
                    <a:solidFill>
                      <a:schemeClr val="bg1"/>
                    </a:solidFill>
                    <a:latin typeface="Bradley Hand" pitchFamily="2" charset="77"/>
                    <a:cs typeface="Bradley Hand ITC" panose="020F0502020204030204" pitchFamily="34" charset="0"/>
                  </a:rPr>
                  <a:t>Corrections</a:t>
                </a:r>
              </a:p>
            </p:txBody>
          </p:sp>
        </p:grpSp>
        <p:pic>
          <p:nvPicPr>
            <p:cNvPr id="69" name="Graphic 68" descr="Pin with solid fill">
              <a:extLst>
                <a:ext uri="{FF2B5EF4-FFF2-40B4-BE49-F238E27FC236}">
                  <a16:creationId xmlns:a16="http://schemas.microsoft.com/office/drawing/2014/main" id="{EA086D21-1F11-8841-A409-9BCA6A88B3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856708" y="172278"/>
              <a:ext cx="1235282" cy="1144254"/>
            </a:xfrm>
            <a:prstGeom prst="rect">
              <a:avLst/>
            </a:prstGeom>
          </p:spPr>
        </p:pic>
      </p:grpSp>
      <p:grpSp>
        <p:nvGrpSpPr>
          <p:cNvPr id="75" name="Group 74">
            <a:extLst>
              <a:ext uri="{FF2B5EF4-FFF2-40B4-BE49-F238E27FC236}">
                <a16:creationId xmlns:a16="http://schemas.microsoft.com/office/drawing/2014/main" id="{AEE2BFCC-9890-4845-8D12-1F26419BAA6A}"/>
              </a:ext>
            </a:extLst>
          </p:cNvPr>
          <p:cNvGrpSpPr/>
          <p:nvPr/>
        </p:nvGrpSpPr>
        <p:grpSpPr>
          <a:xfrm rot="740389">
            <a:off x="7061810" y="4230778"/>
            <a:ext cx="2138546" cy="2169379"/>
            <a:chOff x="8863541" y="258418"/>
            <a:chExt cx="2765082" cy="2980083"/>
          </a:xfrm>
        </p:grpSpPr>
        <p:pic>
          <p:nvPicPr>
            <p:cNvPr id="76" name="Picture 75">
              <a:extLst>
                <a:ext uri="{FF2B5EF4-FFF2-40B4-BE49-F238E27FC236}">
                  <a16:creationId xmlns:a16="http://schemas.microsoft.com/office/drawing/2014/main" id="{B757B83E-45D6-F645-81C8-74192FF5D8A0}"/>
                </a:ext>
              </a:extLst>
            </p:cNvPr>
            <p:cNvPicPr>
              <a:picLocks noChangeAspect="1"/>
            </p:cNvPicPr>
            <p:nvPr/>
          </p:nvPicPr>
          <p:blipFill>
            <a:blip r:embed="rId3"/>
            <a:stretch>
              <a:fillRect/>
            </a:stretch>
          </p:blipFill>
          <p:spPr>
            <a:xfrm>
              <a:off x="8863541" y="816714"/>
              <a:ext cx="2547409" cy="2421787"/>
            </a:xfrm>
            <a:prstGeom prst="rect">
              <a:avLst/>
            </a:prstGeom>
            <a:ln>
              <a:noFill/>
            </a:ln>
            <a:effectLst>
              <a:outerShdw blurRad="292100" dist="139700" dir="2700000" algn="tl" rotWithShape="0">
                <a:srgbClr val="333333">
                  <a:alpha val="65000"/>
                </a:srgbClr>
              </a:outerShdw>
            </a:effectLst>
          </p:spPr>
        </p:pic>
        <p:pic>
          <p:nvPicPr>
            <p:cNvPr id="77" name="Graphic 76" descr="Pin with solid fill">
              <a:extLst>
                <a:ext uri="{FF2B5EF4-FFF2-40B4-BE49-F238E27FC236}">
                  <a16:creationId xmlns:a16="http://schemas.microsoft.com/office/drawing/2014/main" id="{709B3CA9-765F-0242-8313-F5DA2706C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393341" y="258418"/>
              <a:ext cx="1235282" cy="1144254"/>
            </a:xfrm>
            <a:prstGeom prst="rect">
              <a:avLst/>
            </a:prstGeom>
          </p:spPr>
        </p:pic>
        <p:sp>
          <p:nvSpPr>
            <p:cNvPr id="78" name="TextBox 77">
              <a:extLst>
                <a:ext uri="{FF2B5EF4-FFF2-40B4-BE49-F238E27FC236}">
                  <a16:creationId xmlns:a16="http://schemas.microsoft.com/office/drawing/2014/main" id="{D2F83B65-625B-1C45-944D-85FDDD63C1AB}"/>
                </a:ext>
              </a:extLst>
            </p:cNvPr>
            <p:cNvSpPr txBox="1"/>
            <p:nvPr/>
          </p:nvSpPr>
          <p:spPr>
            <a:xfrm rot="636388">
              <a:off x="9050545" y="1345715"/>
              <a:ext cx="2098318" cy="1141543"/>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Inflation of results</a:t>
              </a:r>
            </a:p>
          </p:txBody>
        </p:sp>
      </p:grpSp>
      <p:grpSp>
        <p:nvGrpSpPr>
          <p:cNvPr id="84" name="Group 83">
            <a:extLst>
              <a:ext uri="{FF2B5EF4-FFF2-40B4-BE49-F238E27FC236}">
                <a16:creationId xmlns:a16="http://schemas.microsoft.com/office/drawing/2014/main" id="{40318363-4653-5647-9032-945747C40084}"/>
              </a:ext>
            </a:extLst>
          </p:cNvPr>
          <p:cNvGrpSpPr/>
          <p:nvPr/>
        </p:nvGrpSpPr>
        <p:grpSpPr>
          <a:xfrm rot="21115441">
            <a:off x="6624301" y="2073280"/>
            <a:ext cx="2030927" cy="2111496"/>
            <a:chOff x="5663141" y="3805029"/>
            <a:chExt cx="2625934" cy="2900571"/>
          </a:xfrm>
        </p:grpSpPr>
        <p:pic>
          <p:nvPicPr>
            <p:cNvPr id="85" name="Picture 84">
              <a:extLst>
                <a:ext uri="{FF2B5EF4-FFF2-40B4-BE49-F238E27FC236}">
                  <a16:creationId xmlns:a16="http://schemas.microsoft.com/office/drawing/2014/main" id="{5D7606D6-9BCC-8448-BAC3-E00D5DA58C95}"/>
                </a:ext>
              </a:extLst>
            </p:cNvPr>
            <p:cNvPicPr>
              <a:picLocks noChangeAspect="1"/>
            </p:cNvPicPr>
            <p:nvPr/>
          </p:nvPicPr>
          <p:blipFill>
            <a:blip r:embed="rId3"/>
            <a:stretch>
              <a:fillRect/>
            </a:stretch>
          </p:blipFill>
          <p:spPr>
            <a:xfrm>
              <a:off x="5663141" y="4283813"/>
              <a:ext cx="2547409" cy="2421787"/>
            </a:xfrm>
            <a:prstGeom prst="rect">
              <a:avLst/>
            </a:prstGeom>
            <a:ln>
              <a:noFill/>
            </a:ln>
            <a:effectLst>
              <a:outerShdw blurRad="292100" dist="139700" dir="2700000" algn="tl" rotWithShape="0">
                <a:srgbClr val="333333">
                  <a:alpha val="65000"/>
                </a:srgbClr>
              </a:outerShdw>
            </a:effectLst>
          </p:spPr>
        </p:pic>
        <p:pic>
          <p:nvPicPr>
            <p:cNvPr id="86" name="Graphic 85" descr="Pin with solid fill">
              <a:extLst>
                <a:ext uri="{FF2B5EF4-FFF2-40B4-BE49-F238E27FC236}">
                  <a16:creationId xmlns:a16="http://schemas.microsoft.com/office/drawing/2014/main" id="{EBE75918-6F31-C648-8B22-F1DB0A0A67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053793" y="3805029"/>
              <a:ext cx="1235282" cy="1144254"/>
            </a:xfrm>
            <a:prstGeom prst="rect">
              <a:avLst/>
            </a:prstGeom>
          </p:spPr>
        </p:pic>
        <p:sp>
          <p:nvSpPr>
            <p:cNvPr id="87" name="TextBox 86">
              <a:extLst>
                <a:ext uri="{FF2B5EF4-FFF2-40B4-BE49-F238E27FC236}">
                  <a16:creationId xmlns:a16="http://schemas.microsoft.com/office/drawing/2014/main" id="{AA607B73-3A0C-3942-AA4C-58EC4F2E93E7}"/>
                </a:ext>
              </a:extLst>
            </p:cNvPr>
            <p:cNvSpPr txBox="1"/>
            <p:nvPr/>
          </p:nvSpPr>
          <p:spPr>
            <a:xfrm rot="21113501">
              <a:off x="5882453" y="4848530"/>
              <a:ext cx="2096902" cy="1141544"/>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Citation dilution</a:t>
              </a:r>
            </a:p>
          </p:txBody>
        </p:sp>
      </p:grpSp>
      <p:grpSp>
        <p:nvGrpSpPr>
          <p:cNvPr id="88" name="Group 87">
            <a:extLst>
              <a:ext uri="{FF2B5EF4-FFF2-40B4-BE49-F238E27FC236}">
                <a16:creationId xmlns:a16="http://schemas.microsoft.com/office/drawing/2014/main" id="{47BB233A-C344-6045-8DEC-6E1D8A74E1DD}"/>
              </a:ext>
            </a:extLst>
          </p:cNvPr>
          <p:cNvGrpSpPr/>
          <p:nvPr/>
        </p:nvGrpSpPr>
        <p:grpSpPr>
          <a:xfrm rot="663226">
            <a:off x="2416382" y="-68848"/>
            <a:ext cx="2139948" cy="2357496"/>
            <a:chOff x="2776654" y="3352799"/>
            <a:chExt cx="2766896" cy="3238501"/>
          </a:xfrm>
        </p:grpSpPr>
        <p:grpSp>
          <p:nvGrpSpPr>
            <p:cNvPr id="89" name="Group 88">
              <a:extLst>
                <a:ext uri="{FF2B5EF4-FFF2-40B4-BE49-F238E27FC236}">
                  <a16:creationId xmlns:a16="http://schemas.microsoft.com/office/drawing/2014/main" id="{B33D0C4C-C628-8242-826E-5473499B5306}"/>
                </a:ext>
              </a:extLst>
            </p:cNvPr>
            <p:cNvGrpSpPr/>
            <p:nvPr/>
          </p:nvGrpSpPr>
          <p:grpSpPr>
            <a:xfrm>
              <a:off x="2776654" y="3352799"/>
              <a:ext cx="2766896" cy="3238501"/>
              <a:chOff x="814504" y="2324099"/>
              <a:chExt cx="1572544" cy="1986999"/>
            </a:xfrm>
          </p:grpSpPr>
          <p:pic>
            <p:nvPicPr>
              <p:cNvPr id="91" name="Picture 90">
                <a:extLst>
                  <a:ext uri="{FF2B5EF4-FFF2-40B4-BE49-F238E27FC236}">
                    <a16:creationId xmlns:a16="http://schemas.microsoft.com/office/drawing/2014/main" id="{8405FDCA-050D-6142-865C-877A5640D3BE}"/>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92" name="Graphic 91" descr="Pin with solid fill">
                <a:extLst>
                  <a:ext uri="{FF2B5EF4-FFF2-40B4-BE49-F238E27FC236}">
                    <a16:creationId xmlns:a16="http://schemas.microsoft.com/office/drawing/2014/main" id="{3E1B0E3D-6C29-214A-86CB-7C3D457B1C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90" name="TextBox 89">
              <a:extLst>
                <a:ext uri="{FF2B5EF4-FFF2-40B4-BE49-F238E27FC236}">
                  <a16:creationId xmlns:a16="http://schemas.microsoft.com/office/drawing/2014/main" id="{EDB8B64D-E640-BF4D-B1F5-AE48FD33FC1C}"/>
                </a:ext>
              </a:extLst>
            </p:cNvPr>
            <p:cNvSpPr txBox="1"/>
            <p:nvPr/>
          </p:nvSpPr>
          <p:spPr>
            <a:xfrm rot="21113501">
              <a:off x="3048002" y="4749388"/>
              <a:ext cx="2457451" cy="1141544"/>
            </a:xfrm>
            <a:prstGeom prst="rect">
              <a:avLst/>
            </a:prstGeom>
            <a:noFill/>
          </p:spPr>
          <p:txBody>
            <a:bodyPr wrap="square" rtlCol="0">
              <a:spAutoFit/>
            </a:bodyPr>
            <a:lstStyle/>
            <a:p>
              <a:r>
                <a:rPr lang="en-US" sz="2400" dirty="0">
                  <a:solidFill>
                    <a:schemeClr val="bg1"/>
                  </a:solidFill>
                  <a:latin typeface="Bradley Hand" pitchFamily="2" charset="77"/>
                  <a:cs typeface="Bradley Hand ITC" panose="020F0502020204030204" pitchFamily="34" charset="0"/>
                </a:rPr>
                <a:t>Information overload</a:t>
              </a:r>
            </a:p>
          </p:txBody>
        </p:sp>
      </p:grpSp>
      <p:grpSp>
        <p:nvGrpSpPr>
          <p:cNvPr id="93" name="Group 92">
            <a:extLst>
              <a:ext uri="{FF2B5EF4-FFF2-40B4-BE49-F238E27FC236}">
                <a16:creationId xmlns:a16="http://schemas.microsoft.com/office/drawing/2014/main" id="{53421DDE-2F62-B14C-B6CF-B68EC9293463}"/>
              </a:ext>
            </a:extLst>
          </p:cNvPr>
          <p:cNvGrpSpPr/>
          <p:nvPr/>
        </p:nvGrpSpPr>
        <p:grpSpPr>
          <a:xfrm rot="20762238">
            <a:off x="-16092" y="3270173"/>
            <a:ext cx="1970195" cy="2328832"/>
            <a:chOff x="8272991" y="3239774"/>
            <a:chExt cx="2547409" cy="3199126"/>
          </a:xfrm>
        </p:grpSpPr>
        <p:pic>
          <p:nvPicPr>
            <p:cNvPr id="94" name="Picture 93">
              <a:extLst>
                <a:ext uri="{FF2B5EF4-FFF2-40B4-BE49-F238E27FC236}">
                  <a16:creationId xmlns:a16="http://schemas.microsoft.com/office/drawing/2014/main" id="{7AB08350-0B02-F84C-8A5D-D899D082F795}"/>
                </a:ext>
              </a:extLst>
            </p:cNvPr>
            <p:cNvPicPr>
              <a:picLocks noChangeAspect="1"/>
            </p:cNvPicPr>
            <p:nvPr/>
          </p:nvPicPr>
          <p:blipFill>
            <a:blip r:embed="rId3"/>
            <a:stretch>
              <a:fillRect/>
            </a:stretch>
          </p:blipFill>
          <p:spPr>
            <a:xfrm>
              <a:off x="8272991" y="4017113"/>
              <a:ext cx="2547409" cy="2421787"/>
            </a:xfrm>
            <a:prstGeom prst="rect">
              <a:avLst/>
            </a:prstGeom>
            <a:ln>
              <a:noFill/>
            </a:ln>
            <a:effectLst>
              <a:outerShdw blurRad="292100" dist="139700" dir="2700000" algn="tl" rotWithShape="0">
                <a:srgbClr val="333333">
                  <a:alpha val="65000"/>
                </a:srgbClr>
              </a:outerShdw>
            </a:effectLst>
          </p:spPr>
        </p:pic>
        <p:pic>
          <p:nvPicPr>
            <p:cNvPr id="95" name="Graphic 94" descr="Pin with solid fill">
              <a:extLst>
                <a:ext uri="{FF2B5EF4-FFF2-40B4-BE49-F238E27FC236}">
                  <a16:creationId xmlns:a16="http://schemas.microsoft.com/office/drawing/2014/main" id="{7F42A7AF-49F9-1145-8160-C9FFB16FB9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599542" y="3239774"/>
              <a:ext cx="1235282" cy="1144254"/>
            </a:xfrm>
            <a:prstGeom prst="rect">
              <a:avLst/>
            </a:prstGeom>
          </p:spPr>
        </p:pic>
        <p:sp>
          <p:nvSpPr>
            <p:cNvPr id="96" name="TextBox 95">
              <a:extLst>
                <a:ext uri="{FF2B5EF4-FFF2-40B4-BE49-F238E27FC236}">
                  <a16:creationId xmlns:a16="http://schemas.microsoft.com/office/drawing/2014/main" id="{D5B074E9-5907-5C4E-8648-BD22A337C533}"/>
                </a:ext>
              </a:extLst>
            </p:cNvPr>
            <p:cNvSpPr txBox="1"/>
            <p:nvPr/>
          </p:nvSpPr>
          <p:spPr>
            <a:xfrm rot="704196">
              <a:off x="8517008" y="4399757"/>
              <a:ext cx="2209799" cy="1648897"/>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Promotion of bad science</a:t>
              </a:r>
            </a:p>
          </p:txBody>
        </p:sp>
      </p:grpSp>
      <p:grpSp>
        <p:nvGrpSpPr>
          <p:cNvPr id="71" name="Group 70">
            <a:extLst>
              <a:ext uri="{FF2B5EF4-FFF2-40B4-BE49-F238E27FC236}">
                <a16:creationId xmlns:a16="http://schemas.microsoft.com/office/drawing/2014/main" id="{D2185E5F-30B4-5A4D-BC17-BF0E5D8EFC47}"/>
              </a:ext>
            </a:extLst>
          </p:cNvPr>
          <p:cNvGrpSpPr/>
          <p:nvPr/>
        </p:nvGrpSpPr>
        <p:grpSpPr>
          <a:xfrm rot="702621">
            <a:off x="5949925" y="152352"/>
            <a:ext cx="2399905" cy="1913731"/>
            <a:chOff x="5692959" y="0"/>
            <a:chExt cx="3103013" cy="2628900"/>
          </a:xfrm>
        </p:grpSpPr>
        <p:pic>
          <p:nvPicPr>
            <p:cNvPr id="72" name="Picture 71">
              <a:extLst>
                <a:ext uri="{FF2B5EF4-FFF2-40B4-BE49-F238E27FC236}">
                  <a16:creationId xmlns:a16="http://schemas.microsoft.com/office/drawing/2014/main" id="{1498E60B-BD49-0A4F-B4FF-DF8F82F4437F}"/>
                </a:ext>
              </a:extLst>
            </p:cNvPr>
            <p:cNvPicPr>
              <a:picLocks noChangeAspect="1"/>
            </p:cNvPicPr>
            <p:nvPr/>
          </p:nvPicPr>
          <p:blipFill>
            <a:blip r:embed="rId3"/>
            <a:stretch>
              <a:fillRect/>
            </a:stretch>
          </p:blipFill>
          <p:spPr>
            <a:xfrm>
              <a:off x="5692959" y="207113"/>
              <a:ext cx="2547409" cy="2421787"/>
            </a:xfrm>
            <a:prstGeom prst="rect">
              <a:avLst/>
            </a:prstGeom>
            <a:ln>
              <a:noFill/>
            </a:ln>
            <a:effectLst>
              <a:outerShdw blurRad="292100" dist="139700" dir="2700000" algn="tl" rotWithShape="0">
                <a:srgbClr val="333333">
                  <a:alpha val="65000"/>
                </a:srgbClr>
              </a:outerShdw>
            </a:effectLst>
          </p:spPr>
        </p:pic>
        <p:pic>
          <p:nvPicPr>
            <p:cNvPr id="73" name="Graphic 72" descr="Pin with solid fill">
              <a:extLst>
                <a:ext uri="{FF2B5EF4-FFF2-40B4-BE49-F238E27FC236}">
                  <a16:creationId xmlns:a16="http://schemas.microsoft.com/office/drawing/2014/main" id="{3AFEFC92-6BB4-BB48-A856-4BDFB2BD4F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560690" y="0"/>
              <a:ext cx="1235282" cy="1144254"/>
            </a:xfrm>
            <a:prstGeom prst="rect">
              <a:avLst/>
            </a:prstGeom>
          </p:spPr>
        </p:pic>
        <p:sp>
          <p:nvSpPr>
            <p:cNvPr id="74" name="TextBox 73">
              <a:extLst>
                <a:ext uri="{FF2B5EF4-FFF2-40B4-BE49-F238E27FC236}">
                  <a16:creationId xmlns:a16="http://schemas.microsoft.com/office/drawing/2014/main" id="{D1873D56-3B58-424A-81A1-DB39A339A6D2}"/>
                </a:ext>
              </a:extLst>
            </p:cNvPr>
            <p:cNvSpPr txBox="1"/>
            <p:nvPr/>
          </p:nvSpPr>
          <p:spPr>
            <a:xfrm rot="21113501">
              <a:off x="6005810" y="882998"/>
              <a:ext cx="1941679" cy="1141544"/>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Version control</a:t>
              </a:r>
            </a:p>
          </p:txBody>
        </p:sp>
      </p:grpSp>
      <p:grpSp>
        <p:nvGrpSpPr>
          <p:cNvPr id="99" name="Group 98">
            <a:extLst>
              <a:ext uri="{FF2B5EF4-FFF2-40B4-BE49-F238E27FC236}">
                <a16:creationId xmlns:a16="http://schemas.microsoft.com/office/drawing/2014/main" id="{4B862473-F4B8-B04F-B881-3FB49E8FC5AF}"/>
              </a:ext>
            </a:extLst>
          </p:cNvPr>
          <p:cNvGrpSpPr/>
          <p:nvPr/>
        </p:nvGrpSpPr>
        <p:grpSpPr>
          <a:xfrm>
            <a:off x="4275830" y="1973418"/>
            <a:ext cx="1970195" cy="2103056"/>
            <a:chOff x="9492193" y="3816625"/>
            <a:chExt cx="2547409" cy="2888977"/>
          </a:xfrm>
        </p:grpSpPr>
        <p:pic>
          <p:nvPicPr>
            <p:cNvPr id="100" name="Picture 99">
              <a:extLst>
                <a:ext uri="{FF2B5EF4-FFF2-40B4-BE49-F238E27FC236}">
                  <a16:creationId xmlns:a16="http://schemas.microsoft.com/office/drawing/2014/main" id="{F3569FB1-C7DB-E347-8998-ABD834229E6A}"/>
                </a:ext>
              </a:extLst>
            </p:cNvPr>
            <p:cNvPicPr>
              <a:picLocks noChangeAspect="1"/>
            </p:cNvPicPr>
            <p:nvPr/>
          </p:nvPicPr>
          <p:blipFill>
            <a:blip r:embed="rId3"/>
            <a:stretch>
              <a:fillRect/>
            </a:stretch>
          </p:blipFill>
          <p:spPr>
            <a:xfrm>
              <a:off x="9492193" y="4283815"/>
              <a:ext cx="2547409" cy="2421787"/>
            </a:xfrm>
            <a:prstGeom prst="rect">
              <a:avLst/>
            </a:prstGeom>
            <a:ln>
              <a:noFill/>
            </a:ln>
            <a:effectLst>
              <a:outerShdw blurRad="292100" dist="139700" dir="2700000" algn="tl" rotWithShape="0">
                <a:srgbClr val="333333">
                  <a:alpha val="65000"/>
                </a:srgbClr>
              </a:outerShdw>
            </a:effectLst>
          </p:spPr>
        </p:pic>
        <p:pic>
          <p:nvPicPr>
            <p:cNvPr id="101" name="Graphic 100" descr="Pin with solid fill">
              <a:extLst>
                <a:ext uri="{FF2B5EF4-FFF2-40B4-BE49-F238E27FC236}">
                  <a16:creationId xmlns:a16="http://schemas.microsoft.com/office/drawing/2014/main" id="{CA02E145-2C5E-4140-BA6C-0AB9C7B6F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804318" y="3816625"/>
              <a:ext cx="1235282" cy="1144254"/>
            </a:xfrm>
            <a:prstGeom prst="rect">
              <a:avLst/>
            </a:prstGeom>
          </p:spPr>
        </p:pic>
        <p:sp>
          <p:nvSpPr>
            <p:cNvPr id="102" name="TextBox 101">
              <a:extLst>
                <a:ext uri="{FF2B5EF4-FFF2-40B4-BE49-F238E27FC236}">
                  <a16:creationId xmlns:a16="http://schemas.microsoft.com/office/drawing/2014/main" id="{72FF199D-CA1C-7B44-AC58-1F1001BEFDBC}"/>
                </a:ext>
              </a:extLst>
            </p:cNvPr>
            <p:cNvSpPr txBox="1"/>
            <p:nvPr/>
          </p:nvSpPr>
          <p:spPr>
            <a:xfrm rot="704196">
              <a:off x="9550679" y="4931725"/>
              <a:ext cx="2209800" cy="1141544"/>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Political influence?</a:t>
              </a:r>
            </a:p>
          </p:txBody>
        </p:sp>
      </p:grpSp>
      <p:grpSp>
        <p:nvGrpSpPr>
          <p:cNvPr id="79" name="Group 78">
            <a:extLst>
              <a:ext uri="{FF2B5EF4-FFF2-40B4-BE49-F238E27FC236}">
                <a16:creationId xmlns:a16="http://schemas.microsoft.com/office/drawing/2014/main" id="{A5578C7C-1DDF-9749-9951-73EC4219D74B}"/>
              </a:ext>
            </a:extLst>
          </p:cNvPr>
          <p:cNvGrpSpPr/>
          <p:nvPr/>
        </p:nvGrpSpPr>
        <p:grpSpPr>
          <a:xfrm rot="21078793">
            <a:off x="4274279" y="4029208"/>
            <a:ext cx="2139948" cy="2357496"/>
            <a:chOff x="0" y="3366051"/>
            <a:chExt cx="2766896" cy="3238501"/>
          </a:xfrm>
        </p:grpSpPr>
        <p:grpSp>
          <p:nvGrpSpPr>
            <p:cNvPr id="80" name="Group 79">
              <a:extLst>
                <a:ext uri="{FF2B5EF4-FFF2-40B4-BE49-F238E27FC236}">
                  <a16:creationId xmlns:a16="http://schemas.microsoft.com/office/drawing/2014/main" id="{DB382565-4065-1F4B-B03D-D71AE6115866}"/>
                </a:ext>
              </a:extLst>
            </p:cNvPr>
            <p:cNvGrpSpPr/>
            <p:nvPr/>
          </p:nvGrpSpPr>
          <p:grpSpPr>
            <a:xfrm>
              <a:off x="0" y="3366051"/>
              <a:ext cx="2766896" cy="3238501"/>
              <a:chOff x="814504" y="2324099"/>
              <a:chExt cx="1572544" cy="1986999"/>
            </a:xfrm>
          </p:grpSpPr>
          <p:pic>
            <p:nvPicPr>
              <p:cNvPr id="82" name="Picture 81">
                <a:extLst>
                  <a:ext uri="{FF2B5EF4-FFF2-40B4-BE49-F238E27FC236}">
                    <a16:creationId xmlns:a16="http://schemas.microsoft.com/office/drawing/2014/main" id="{E7C8026E-140E-9646-B187-156639C6783C}"/>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83" name="Graphic 82" descr="Pin with solid fill">
                <a:extLst>
                  <a:ext uri="{FF2B5EF4-FFF2-40B4-BE49-F238E27FC236}">
                    <a16:creationId xmlns:a16="http://schemas.microsoft.com/office/drawing/2014/main" id="{660FB382-79F7-C84A-9738-D6A2CFD0CA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81" name="TextBox 80">
              <a:extLst>
                <a:ext uri="{FF2B5EF4-FFF2-40B4-BE49-F238E27FC236}">
                  <a16:creationId xmlns:a16="http://schemas.microsoft.com/office/drawing/2014/main" id="{00EFB33A-9362-DE43-8AAC-0B67D4F698EF}"/>
                </a:ext>
              </a:extLst>
            </p:cNvPr>
            <p:cNvSpPr txBox="1"/>
            <p:nvPr/>
          </p:nvSpPr>
          <p:spPr>
            <a:xfrm rot="21113501">
              <a:off x="98413" y="4489086"/>
              <a:ext cx="2457451" cy="1648896"/>
            </a:xfrm>
            <a:prstGeom prst="rect">
              <a:avLst/>
            </a:prstGeom>
            <a:noFill/>
          </p:spPr>
          <p:txBody>
            <a:bodyPr wrap="square" rtlCol="0">
              <a:spAutoFit/>
            </a:bodyPr>
            <a:lstStyle/>
            <a:p>
              <a:pPr algn="ctr"/>
              <a:r>
                <a:rPr lang="en-US" sz="2400" dirty="0">
                  <a:solidFill>
                    <a:schemeClr val="bg1"/>
                  </a:solidFill>
                  <a:latin typeface="Bradley Hand" pitchFamily="2" charset="77"/>
                  <a:cs typeface="Bradley Hand ITC" panose="020F0502020204030204" pitchFamily="34" charset="0"/>
                </a:rPr>
                <a:t>Reputation damage</a:t>
              </a:r>
              <a:br>
                <a:rPr lang="en-US" sz="2400" dirty="0">
                  <a:solidFill>
                    <a:schemeClr val="bg1"/>
                  </a:solidFill>
                  <a:latin typeface="Bradley Hand" pitchFamily="2" charset="77"/>
                  <a:cs typeface="Bradley Hand ITC" panose="020F0502020204030204" pitchFamily="34" charset="0"/>
                </a:rPr>
              </a:br>
              <a:r>
                <a:rPr lang="en-US" sz="2400" dirty="0">
                  <a:solidFill>
                    <a:schemeClr val="bg1"/>
                  </a:solidFill>
                  <a:latin typeface="Bradley Hand" pitchFamily="2" charset="77"/>
                  <a:cs typeface="Bradley Hand ITC" panose="020F0502020204030204" pitchFamily="34" charset="0"/>
                </a:rPr>
                <a:t>for authors</a:t>
              </a:r>
            </a:p>
          </p:txBody>
        </p:sp>
      </p:grpSp>
    </p:spTree>
    <p:extLst>
      <p:ext uri="{BB962C8B-B14F-4D97-AF65-F5344CB8AC3E}">
        <p14:creationId xmlns:p14="http://schemas.microsoft.com/office/powerpoint/2010/main" val="40063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267A-F145-7C4E-8784-214978409396}"/>
              </a:ext>
            </a:extLst>
          </p:cNvPr>
          <p:cNvSpPr>
            <a:spLocks noGrp="1"/>
          </p:cNvSpPr>
          <p:nvPr>
            <p:ph type="title" idx="4294967295"/>
          </p:nvPr>
        </p:nvSpPr>
        <p:spPr>
          <a:xfrm>
            <a:off x="0" y="2378075"/>
            <a:ext cx="4083050" cy="811213"/>
          </a:xfrm>
        </p:spPr>
        <p:txBody>
          <a:bodyPr vert="horz" lIns="51435" tIns="25718" rIns="51435" bIns="25718" rtlCol="0" anchor="b">
            <a:noAutofit/>
          </a:bodyPr>
          <a:lstStyle/>
          <a:p>
            <a:pPr algn="ctr"/>
            <a:r>
              <a:rPr lang="en-US" sz="4000" dirty="0">
                <a:solidFill>
                  <a:schemeClr val="bg1"/>
                </a:solidFill>
              </a:rPr>
              <a:t>Problems with</a:t>
            </a:r>
            <a:br>
              <a:rPr lang="en-US" sz="4000" dirty="0">
                <a:solidFill>
                  <a:schemeClr val="bg1"/>
                </a:solidFill>
              </a:rPr>
            </a:br>
            <a:r>
              <a:rPr lang="en-US" sz="4000" dirty="0">
                <a:solidFill>
                  <a:schemeClr val="bg1"/>
                </a:solidFill>
              </a:rPr>
              <a:t>preprints</a:t>
            </a:r>
          </a:p>
        </p:txBody>
      </p:sp>
      <p:grpSp>
        <p:nvGrpSpPr>
          <p:cNvPr id="8" name="Group 7">
            <a:extLst>
              <a:ext uri="{FF2B5EF4-FFF2-40B4-BE49-F238E27FC236}">
                <a16:creationId xmlns:a16="http://schemas.microsoft.com/office/drawing/2014/main" id="{0952658A-4093-FB4E-B9DC-069E239CA606}"/>
              </a:ext>
            </a:extLst>
          </p:cNvPr>
          <p:cNvGrpSpPr/>
          <p:nvPr/>
        </p:nvGrpSpPr>
        <p:grpSpPr>
          <a:xfrm>
            <a:off x="4250763" y="397971"/>
            <a:ext cx="4772026" cy="3960207"/>
            <a:chOff x="2357745" y="320136"/>
            <a:chExt cx="6362701" cy="5280276"/>
          </a:xfrm>
        </p:grpSpPr>
        <p:pic>
          <p:nvPicPr>
            <p:cNvPr id="7" name="Picture 6" descr="Diagram, website&#10;&#10;Description automatically generated">
              <a:extLst>
                <a:ext uri="{FF2B5EF4-FFF2-40B4-BE49-F238E27FC236}">
                  <a16:creationId xmlns:a16="http://schemas.microsoft.com/office/drawing/2014/main" id="{724A3C90-293F-1444-B98F-0DAAAF27CE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7745" y="3229220"/>
              <a:ext cx="6362700" cy="2371192"/>
            </a:xfrm>
            <a:prstGeom prst="rect">
              <a:avLst/>
            </a:prstGeom>
          </p:spPr>
        </p:pic>
        <p:pic>
          <p:nvPicPr>
            <p:cNvPr id="47" name="Picture 46" descr="Diagram, website&#10;&#10;Description automatically generated">
              <a:extLst>
                <a:ext uri="{FF2B5EF4-FFF2-40B4-BE49-F238E27FC236}">
                  <a16:creationId xmlns:a16="http://schemas.microsoft.com/office/drawing/2014/main" id="{D7902512-4D01-9541-9A57-354F60FBB0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57745" y="320136"/>
              <a:ext cx="6362700" cy="829807"/>
            </a:xfrm>
            <a:prstGeom prst="rect">
              <a:avLst/>
            </a:prstGeom>
          </p:spPr>
        </p:pic>
        <p:pic>
          <p:nvPicPr>
            <p:cNvPr id="48" name="Picture 47" descr="Diagram, website&#10;&#10;Description automatically generated">
              <a:extLst>
                <a:ext uri="{FF2B5EF4-FFF2-40B4-BE49-F238E27FC236}">
                  <a16:creationId xmlns:a16="http://schemas.microsoft.com/office/drawing/2014/main" id="{F96D3924-6FC6-DE4F-8E62-8DC2C59C123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57745" y="1137500"/>
              <a:ext cx="6362701" cy="2291500"/>
            </a:xfrm>
            <a:prstGeom prst="rect">
              <a:avLst/>
            </a:prstGeom>
          </p:spPr>
        </p:pic>
      </p:grpSp>
      <p:pic>
        <p:nvPicPr>
          <p:cNvPr id="5" name="Picture 4" descr="Graphical user interface&#10;&#10;Description automatically generated with low confidence">
            <a:extLst>
              <a:ext uri="{FF2B5EF4-FFF2-40B4-BE49-F238E27FC236}">
                <a16:creationId xmlns:a16="http://schemas.microsoft.com/office/drawing/2014/main" id="{8C1D0201-7AC7-D144-9898-13EABDEF35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7565" y="5030282"/>
            <a:ext cx="7750969" cy="1446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66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267A-F145-7C4E-8784-214978409396}"/>
              </a:ext>
            </a:extLst>
          </p:cNvPr>
          <p:cNvSpPr>
            <a:spLocks noGrp="1"/>
          </p:cNvSpPr>
          <p:nvPr>
            <p:ph type="title" idx="4294967295"/>
          </p:nvPr>
        </p:nvSpPr>
        <p:spPr>
          <a:xfrm>
            <a:off x="126759" y="3258001"/>
            <a:ext cx="6858000" cy="811212"/>
          </a:xfrm>
        </p:spPr>
        <p:txBody>
          <a:bodyPr vert="horz" lIns="51435" tIns="25718" rIns="51435" bIns="25718" rtlCol="0" anchor="b">
            <a:noAutofit/>
          </a:bodyPr>
          <a:lstStyle/>
          <a:p>
            <a:pPr algn="ctr"/>
            <a:r>
              <a:rPr lang="en-US" sz="4000" dirty="0">
                <a:solidFill>
                  <a:schemeClr val="bg1"/>
                </a:solidFill>
              </a:rPr>
              <a:t>Challenges for</a:t>
            </a:r>
            <a:br>
              <a:rPr lang="en-US" sz="4000" dirty="0">
                <a:solidFill>
                  <a:schemeClr val="bg1"/>
                </a:solidFill>
              </a:rPr>
            </a:br>
            <a:r>
              <a:rPr lang="en-US" sz="4000" dirty="0">
                <a:solidFill>
                  <a:schemeClr val="bg1"/>
                </a:solidFill>
              </a:rPr>
              <a:t>preprints, journals and editors</a:t>
            </a:r>
          </a:p>
        </p:txBody>
      </p:sp>
      <p:grpSp>
        <p:nvGrpSpPr>
          <p:cNvPr id="3" name="Group 2">
            <a:extLst>
              <a:ext uri="{FF2B5EF4-FFF2-40B4-BE49-F238E27FC236}">
                <a16:creationId xmlns:a16="http://schemas.microsoft.com/office/drawing/2014/main" id="{D66DA9B4-1C51-3143-998D-AD5382DA1655}"/>
              </a:ext>
            </a:extLst>
          </p:cNvPr>
          <p:cNvGrpSpPr/>
          <p:nvPr/>
        </p:nvGrpSpPr>
        <p:grpSpPr>
          <a:xfrm>
            <a:off x="126759" y="-55128"/>
            <a:ext cx="2173906" cy="2466478"/>
            <a:chOff x="222628" y="139856"/>
            <a:chExt cx="2075172" cy="2428876"/>
          </a:xfrm>
        </p:grpSpPr>
        <p:grpSp>
          <p:nvGrpSpPr>
            <p:cNvPr id="29" name="Group 28">
              <a:extLst>
                <a:ext uri="{FF2B5EF4-FFF2-40B4-BE49-F238E27FC236}">
                  <a16:creationId xmlns:a16="http://schemas.microsoft.com/office/drawing/2014/main" id="{9A2F37B5-AA5B-394F-8A2F-2DFFD16BEE53}"/>
                </a:ext>
              </a:extLst>
            </p:cNvPr>
            <p:cNvGrpSpPr/>
            <p:nvPr/>
          </p:nvGrpSpPr>
          <p:grpSpPr>
            <a:xfrm>
              <a:off x="222628" y="139856"/>
              <a:ext cx="2075172" cy="2428876"/>
              <a:chOff x="814504" y="2324099"/>
              <a:chExt cx="1572544" cy="1986999"/>
            </a:xfrm>
          </p:grpSpPr>
          <p:pic>
            <p:nvPicPr>
              <p:cNvPr id="28" name="Picture 27">
                <a:extLst>
                  <a:ext uri="{FF2B5EF4-FFF2-40B4-BE49-F238E27FC236}">
                    <a16:creationId xmlns:a16="http://schemas.microsoft.com/office/drawing/2014/main" id="{3E8BC0BF-515E-9847-8812-4A319BFAFD7F}"/>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22" name="Graphic 21" descr="Pin with solid fill">
                <a:extLst>
                  <a:ext uri="{FF2B5EF4-FFF2-40B4-BE49-F238E27FC236}">
                    <a16:creationId xmlns:a16="http://schemas.microsoft.com/office/drawing/2014/main" id="{073B61AB-09D3-2640-905B-1EEB15EE6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30" name="TextBox 29">
              <a:extLst>
                <a:ext uri="{FF2B5EF4-FFF2-40B4-BE49-F238E27FC236}">
                  <a16:creationId xmlns:a16="http://schemas.microsoft.com/office/drawing/2014/main" id="{C808DF66-BC3C-4840-AD4F-2C83B2277660}"/>
                </a:ext>
              </a:extLst>
            </p:cNvPr>
            <p:cNvSpPr txBox="1"/>
            <p:nvPr/>
          </p:nvSpPr>
          <p:spPr>
            <a:xfrm rot="307934">
              <a:off x="513271" y="1390668"/>
              <a:ext cx="1657351" cy="515243"/>
            </a:xfrm>
            <a:prstGeom prst="rect">
              <a:avLst/>
            </a:prstGeom>
            <a:noFill/>
          </p:spPr>
          <p:txBody>
            <a:bodyPr wrap="square" rtlCol="0">
              <a:spAutoFit/>
            </a:bodyPr>
            <a:lstStyle/>
            <a:p>
              <a:r>
                <a:rPr lang="en-US" sz="2800" dirty="0">
                  <a:solidFill>
                    <a:schemeClr val="bg1"/>
                  </a:solidFill>
                  <a:latin typeface="Bradley Hand" pitchFamily="2" charset="77"/>
                  <a:cs typeface="Bradley Hand ITC" panose="020F0502020204030204" pitchFamily="34" charset="0"/>
                </a:rPr>
                <a:t>Citation</a:t>
              </a:r>
              <a:r>
                <a:rPr lang="en-US" sz="2400" dirty="0">
                  <a:solidFill>
                    <a:schemeClr val="bg1"/>
                  </a:solidFill>
                  <a:latin typeface="Bradley Hand" pitchFamily="2" charset="77"/>
                  <a:cs typeface="Bradley Hand ITC" panose="020F0502020204030204" pitchFamily="34" charset="0"/>
                </a:rPr>
                <a:t>?</a:t>
              </a:r>
            </a:p>
          </p:txBody>
        </p:sp>
      </p:grpSp>
      <p:grpSp>
        <p:nvGrpSpPr>
          <p:cNvPr id="88" name="Group 87">
            <a:extLst>
              <a:ext uri="{FF2B5EF4-FFF2-40B4-BE49-F238E27FC236}">
                <a16:creationId xmlns:a16="http://schemas.microsoft.com/office/drawing/2014/main" id="{47BB233A-C344-6045-8DEC-6E1D8A74E1DD}"/>
              </a:ext>
            </a:extLst>
          </p:cNvPr>
          <p:cNvGrpSpPr/>
          <p:nvPr/>
        </p:nvGrpSpPr>
        <p:grpSpPr>
          <a:xfrm rot="663226">
            <a:off x="828313" y="3619764"/>
            <a:ext cx="2173906" cy="2466478"/>
            <a:chOff x="2776654" y="3352799"/>
            <a:chExt cx="2766896" cy="3238501"/>
          </a:xfrm>
        </p:grpSpPr>
        <p:grpSp>
          <p:nvGrpSpPr>
            <p:cNvPr id="89" name="Group 88">
              <a:extLst>
                <a:ext uri="{FF2B5EF4-FFF2-40B4-BE49-F238E27FC236}">
                  <a16:creationId xmlns:a16="http://schemas.microsoft.com/office/drawing/2014/main" id="{B33D0C4C-C628-8242-826E-5473499B5306}"/>
                </a:ext>
              </a:extLst>
            </p:cNvPr>
            <p:cNvGrpSpPr/>
            <p:nvPr/>
          </p:nvGrpSpPr>
          <p:grpSpPr>
            <a:xfrm>
              <a:off x="2776654" y="3352799"/>
              <a:ext cx="2766896" cy="3238501"/>
              <a:chOff x="814504" y="2324099"/>
              <a:chExt cx="1572544" cy="1986999"/>
            </a:xfrm>
          </p:grpSpPr>
          <p:pic>
            <p:nvPicPr>
              <p:cNvPr id="91" name="Picture 90">
                <a:extLst>
                  <a:ext uri="{FF2B5EF4-FFF2-40B4-BE49-F238E27FC236}">
                    <a16:creationId xmlns:a16="http://schemas.microsoft.com/office/drawing/2014/main" id="{8405FDCA-050D-6142-865C-877A5640D3BE}"/>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92" name="Graphic 91" descr="Pin with solid fill">
                <a:extLst>
                  <a:ext uri="{FF2B5EF4-FFF2-40B4-BE49-F238E27FC236}">
                    <a16:creationId xmlns:a16="http://schemas.microsoft.com/office/drawing/2014/main" id="{3E1B0E3D-6C29-214A-86CB-7C3D457B1C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90" name="TextBox 89">
              <a:extLst>
                <a:ext uri="{FF2B5EF4-FFF2-40B4-BE49-F238E27FC236}">
                  <a16:creationId xmlns:a16="http://schemas.microsoft.com/office/drawing/2014/main" id="{EDB8B64D-E640-BF4D-B1F5-AE48FD33FC1C}"/>
                </a:ext>
              </a:extLst>
            </p:cNvPr>
            <p:cNvSpPr txBox="1"/>
            <p:nvPr/>
          </p:nvSpPr>
          <p:spPr>
            <a:xfrm rot="21113501">
              <a:off x="3048003" y="4976665"/>
              <a:ext cx="2457451" cy="686991"/>
            </a:xfrm>
            <a:prstGeom prst="rect">
              <a:avLst/>
            </a:prstGeom>
            <a:noFill/>
          </p:spPr>
          <p:txBody>
            <a:bodyPr wrap="square" rtlCol="0">
              <a:spAutoFit/>
            </a:bodyPr>
            <a:lstStyle/>
            <a:p>
              <a:r>
                <a:rPr lang="en-US" sz="2800" dirty="0">
                  <a:solidFill>
                    <a:schemeClr val="bg1"/>
                  </a:solidFill>
                  <a:latin typeface="Bradley Hand" pitchFamily="2" charset="77"/>
                  <a:cs typeface="Bradley Hand ITC" panose="020F0502020204030204" pitchFamily="34" charset="0"/>
                </a:rPr>
                <a:t>Correction</a:t>
              </a:r>
              <a:r>
                <a:rPr lang="en-US" sz="2400" dirty="0">
                  <a:solidFill>
                    <a:schemeClr val="bg1"/>
                  </a:solidFill>
                  <a:latin typeface="Bradley Hand" pitchFamily="2" charset="77"/>
                  <a:cs typeface="Bradley Hand ITC" panose="020F0502020204030204" pitchFamily="34" charset="0"/>
                </a:rPr>
                <a:t>?</a:t>
              </a:r>
            </a:p>
          </p:txBody>
        </p:sp>
      </p:grpSp>
      <p:grpSp>
        <p:nvGrpSpPr>
          <p:cNvPr id="71" name="Group 70">
            <a:extLst>
              <a:ext uri="{FF2B5EF4-FFF2-40B4-BE49-F238E27FC236}">
                <a16:creationId xmlns:a16="http://schemas.microsoft.com/office/drawing/2014/main" id="{D2185E5F-30B4-5A4D-BC17-BF0E5D8EFC47}"/>
              </a:ext>
            </a:extLst>
          </p:cNvPr>
          <p:cNvGrpSpPr/>
          <p:nvPr/>
        </p:nvGrpSpPr>
        <p:grpSpPr>
          <a:xfrm rot="702621">
            <a:off x="3568378" y="254369"/>
            <a:ext cx="2437988" cy="2002198"/>
            <a:chOff x="5692959" y="0"/>
            <a:chExt cx="3103013" cy="2628900"/>
          </a:xfrm>
        </p:grpSpPr>
        <p:pic>
          <p:nvPicPr>
            <p:cNvPr id="72" name="Picture 71">
              <a:extLst>
                <a:ext uri="{FF2B5EF4-FFF2-40B4-BE49-F238E27FC236}">
                  <a16:creationId xmlns:a16="http://schemas.microsoft.com/office/drawing/2014/main" id="{1498E60B-BD49-0A4F-B4FF-DF8F82F4437F}"/>
                </a:ext>
              </a:extLst>
            </p:cNvPr>
            <p:cNvPicPr>
              <a:picLocks noChangeAspect="1"/>
            </p:cNvPicPr>
            <p:nvPr/>
          </p:nvPicPr>
          <p:blipFill>
            <a:blip r:embed="rId3"/>
            <a:stretch>
              <a:fillRect/>
            </a:stretch>
          </p:blipFill>
          <p:spPr>
            <a:xfrm>
              <a:off x="5692959" y="207113"/>
              <a:ext cx="2547409" cy="2421787"/>
            </a:xfrm>
            <a:prstGeom prst="rect">
              <a:avLst/>
            </a:prstGeom>
            <a:ln>
              <a:noFill/>
            </a:ln>
            <a:effectLst>
              <a:outerShdw blurRad="292100" dist="139700" dir="2700000" algn="tl" rotWithShape="0">
                <a:srgbClr val="333333">
                  <a:alpha val="65000"/>
                </a:srgbClr>
              </a:outerShdw>
            </a:effectLst>
          </p:spPr>
        </p:pic>
        <p:pic>
          <p:nvPicPr>
            <p:cNvPr id="73" name="Graphic 72" descr="Pin with solid fill">
              <a:extLst>
                <a:ext uri="{FF2B5EF4-FFF2-40B4-BE49-F238E27FC236}">
                  <a16:creationId xmlns:a16="http://schemas.microsoft.com/office/drawing/2014/main" id="{3AFEFC92-6BB4-BB48-A856-4BDFB2BD4F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560690" y="0"/>
              <a:ext cx="1235282" cy="1144254"/>
            </a:xfrm>
            <a:prstGeom prst="rect">
              <a:avLst/>
            </a:prstGeom>
          </p:spPr>
        </p:pic>
        <p:sp>
          <p:nvSpPr>
            <p:cNvPr id="74" name="TextBox 73">
              <a:extLst>
                <a:ext uri="{FF2B5EF4-FFF2-40B4-BE49-F238E27FC236}">
                  <a16:creationId xmlns:a16="http://schemas.microsoft.com/office/drawing/2014/main" id="{D1873D56-3B58-424A-81A1-DB39A339A6D2}"/>
                </a:ext>
              </a:extLst>
            </p:cNvPr>
            <p:cNvSpPr txBox="1"/>
            <p:nvPr/>
          </p:nvSpPr>
          <p:spPr>
            <a:xfrm rot="21113501">
              <a:off x="6005811" y="827397"/>
              <a:ext cx="1941679" cy="1252749"/>
            </a:xfrm>
            <a:prstGeom prst="rect">
              <a:avLst/>
            </a:prstGeom>
            <a:noFill/>
          </p:spPr>
          <p:txBody>
            <a:bodyPr wrap="square" rtlCol="0">
              <a:spAutoFit/>
            </a:bodyPr>
            <a:lstStyle/>
            <a:p>
              <a:pPr algn="ctr"/>
              <a:r>
                <a:rPr lang="en-US" sz="2800" dirty="0">
                  <a:solidFill>
                    <a:schemeClr val="bg1"/>
                  </a:solidFill>
                  <a:latin typeface="Bradley Hand" pitchFamily="2" charset="77"/>
                  <a:cs typeface="Bradley Hand ITC" panose="020F0502020204030204" pitchFamily="34" charset="0"/>
                </a:rPr>
                <a:t>Journal</a:t>
              </a:r>
              <a:r>
                <a:rPr lang="en-US" sz="2400" dirty="0">
                  <a:solidFill>
                    <a:schemeClr val="bg1"/>
                  </a:solidFill>
                  <a:latin typeface="Bradley Hand" pitchFamily="2" charset="77"/>
                  <a:cs typeface="Bradley Hand ITC" panose="020F0502020204030204" pitchFamily="34" charset="0"/>
                </a:rPr>
                <a:t> </a:t>
              </a:r>
              <a:r>
                <a:rPr lang="en-US" sz="2800" dirty="0">
                  <a:solidFill>
                    <a:schemeClr val="bg1"/>
                  </a:solidFill>
                  <a:latin typeface="Bradley Hand" pitchFamily="2" charset="77"/>
                  <a:cs typeface="Bradley Hand ITC" panose="020F0502020204030204" pitchFamily="34" charset="0"/>
                </a:rPr>
                <a:t>policy</a:t>
              </a:r>
              <a:r>
                <a:rPr lang="en-US" sz="2400" dirty="0">
                  <a:solidFill>
                    <a:schemeClr val="bg1"/>
                  </a:solidFill>
                  <a:latin typeface="Bradley Hand" pitchFamily="2" charset="77"/>
                  <a:cs typeface="Bradley Hand ITC" panose="020F0502020204030204" pitchFamily="34" charset="0"/>
                </a:rPr>
                <a:t>?</a:t>
              </a:r>
            </a:p>
          </p:txBody>
        </p:sp>
      </p:grpSp>
      <p:grpSp>
        <p:nvGrpSpPr>
          <p:cNvPr id="99" name="Group 98">
            <a:extLst>
              <a:ext uri="{FF2B5EF4-FFF2-40B4-BE49-F238E27FC236}">
                <a16:creationId xmlns:a16="http://schemas.microsoft.com/office/drawing/2014/main" id="{4B862473-F4B8-B04F-B881-3FB49E8FC5AF}"/>
              </a:ext>
            </a:extLst>
          </p:cNvPr>
          <p:cNvGrpSpPr/>
          <p:nvPr/>
        </p:nvGrpSpPr>
        <p:grpSpPr>
          <a:xfrm>
            <a:off x="6596906" y="3420536"/>
            <a:ext cx="2001459" cy="2200274"/>
            <a:chOff x="9492191" y="3816625"/>
            <a:chExt cx="2547409" cy="2888975"/>
          </a:xfrm>
        </p:grpSpPr>
        <p:pic>
          <p:nvPicPr>
            <p:cNvPr id="100" name="Picture 99">
              <a:extLst>
                <a:ext uri="{FF2B5EF4-FFF2-40B4-BE49-F238E27FC236}">
                  <a16:creationId xmlns:a16="http://schemas.microsoft.com/office/drawing/2014/main" id="{F3569FB1-C7DB-E347-8998-ABD834229E6A}"/>
                </a:ext>
              </a:extLst>
            </p:cNvPr>
            <p:cNvPicPr>
              <a:picLocks noChangeAspect="1"/>
            </p:cNvPicPr>
            <p:nvPr/>
          </p:nvPicPr>
          <p:blipFill>
            <a:blip r:embed="rId3"/>
            <a:stretch>
              <a:fillRect/>
            </a:stretch>
          </p:blipFill>
          <p:spPr>
            <a:xfrm>
              <a:off x="9492191" y="4283813"/>
              <a:ext cx="2547409" cy="2421787"/>
            </a:xfrm>
            <a:prstGeom prst="rect">
              <a:avLst/>
            </a:prstGeom>
            <a:ln>
              <a:noFill/>
            </a:ln>
            <a:effectLst>
              <a:outerShdw blurRad="292100" dist="139700" dir="2700000" algn="tl" rotWithShape="0">
                <a:srgbClr val="333333">
                  <a:alpha val="65000"/>
                </a:srgbClr>
              </a:outerShdw>
            </a:effectLst>
          </p:spPr>
        </p:pic>
        <p:pic>
          <p:nvPicPr>
            <p:cNvPr id="101" name="Graphic 100" descr="Pin with solid fill">
              <a:extLst>
                <a:ext uri="{FF2B5EF4-FFF2-40B4-BE49-F238E27FC236}">
                  <a16:creationId xmlns:a16="http://schemas.microsoft.com/office/drawing/2014/main" id="{CA02E145-2C5E-4140-BA6C-0AB9C7B6F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804318" y="3816625"/>
              <a:ext cx="1235282" cy="1144254"/>
            </a:xfrm>
            <a:prstGeom prst="rect">
              <a:avLst/>
            </a:prstGeom>
          </p:spPr>
        </p:pic>
        <p:sp>
          <p:nvSpPr>
            <p:cNvPr id="102" name="TextBox 101">
              <a:extLst>
                <a:ext uri="{FF2B5EF4-FFF2-40B4-BE49-F238E27FC236}">
                  <a16:creationId xmlns:a16="http://schemas.microsoft.com/office/drawing/2014/main" id="{72FF199D-CA1C-7B44-AC58-1F1001BEFDBC}"/>
                </a:ext>
              </a:extLst>
            </p:cNvPr>
            <p:cNvSpPr txBox="1"/>
            <p:nvPr/>
          </p:nvSpPr>
          <p:spPr>
            <a:xfrm rot="704196">
              <a:off x="9548583" y="4614264"/>
              <a:ext cx="2410120" cy="1818508"/>
            </a:xfrm>
            <a:prstGeom prst="rect">
              <a:avLst/>
            </a:prstGeom>
            <a:noFill/>
          </p:spPr>
          <p:txBody>
            <a:bodyPr wrap="square" rtlCol="0">
              <a:spAutoFit/>
            </a:bodyPr>
            <a:lstStyle/>
            <a:p>
              <a:pPr algn="ctr"/>
              <a:r>
                <a:rPr lang="en-US" sz="2800" dirty="0">
                  <a:solidFill>
                    <a:schemeClr val="bg1"/>
                  </a:solidFill>
                  <a:latin typeface="Bradley Hand" pitchFamily="2" charset="77"/>
                  <a:cs typeface="Bradley Hand ITC" panose="020F0502020204030204" pitchFamily="34" charset="0"/>
                </a:rPr>
                <a:t>Author confusion?</a:t>
              </a:r>
            </a:p>
          </p:txBody>
        </p:sp>
      </p:grpSp>
      <p:grpSp>
        <p:nvGrpSpPr>
          <p:cNvPr id="26" name="Group 25">
            <a:extLst>
              <a:ext uri="{FF2B5EF4-FFF2-40B4-BE49-F238E27FC236}">
                <a16:creationId xmlns:a16="http://schemas.microsoft.com/office/drawing/2014/main" id="{939EB990-E056-8741-9B3C-4E9A6B6BDA8A}"/>
              </a:ext>
            </a:extLst>
          </p:cNvPr>
          <p:cNvGrpSpPr/>
          <p:nvPr/>
        </p:nvGrpSpPr>
        <p:grpSpPr>
          <a:xfrm>
            <a:off x="6481968" y="450357"/>
            <a:ext cx="2173906" cy="2466478"/>
            <a:chOff x="222628" y="139856"/>
            <a:chExt cx="2075172" cy="2428876"/>
          </a:xfrm>
        </p:grpSpPr>
        <p:grpSp>
          <p:nvGrpSpPr>
            <p:cNvPr id="27" name="Group 26">
              <a:extLst>
                <a:ext uri="{FF2B5EF4-FFF2-40B4-BE49-F238E27FC236}">
                  <a16:creationId xmlns:a16="http://schemas.microsoft.com/office/drawing/2014/main" id="{9CF28C5A-EB13-F541-9E11-7ED7FC414BF3}"/>
                </a:ext>
              </a:extLst>
            </p:cNvPr>
            <p:cNvGrpSpPr/>
            <p:nvPr/>
          </p:nvGrpSpPr>
          <p:grpSpPr>
            <a:xfrm>
              <a:off x="222628" y="139856"/>
              <a:ext cx="2075172" cy="2428876"/>
              <a:chOff x="814504" y="2324099"/>
              <a:chExt cx="1572544" cy="1986999"/>
            </a:xfrm>
          </p:grpSpPr>
          <p:pic>
            <p:nvPicPr>
              <p:cNvPr id="32" name="Picture 31">
                <a:extLst>
                  <a:ext uri="{FF2B5EF4-FFF2-40B4-BE49-F238E27FC236}">
                    <a16:creationId xmlns:a16="http://schemas.microsoft.com/office/drawing/2014/main" id="{E81804B3-0B8F-B44F-8BE5-86053F7EF02D}"/>
                  </a:ext>
                </a:extLst>
              </p:cNvPr>
              <p:cNvPicPr>
                <a:picLocks noChangeAspect="1"/>
              </p:cNvPicPr>
              <p:nvPr/>
            </p:nvPicPr>
            <p:blipFill>
              <a:blip r:embed="rId3"/>
              <a:stretch>
                <a:fillRect/>
              </a:stretch>
            </p:blipFill>
            <p:spPr>
              <a:xfrm>
                <a:off x="939248" y="2825198"/>
                <a:ext cx="1447800" cy="1485900"/>
              </a:xfrm>
              <a:prstGeom prst="rect">
                <a:avLst/>
              </a:prstGeom>
              <a:ln>
                <a:noFill/>
              </a:ln>
              <a:effectLst>
                <a:outerShdw blurRad="292100" dist="139700" dir="2700000" algn="tl" rotWithShape="0">
                  <a:srgbClr val="333333">
                    <a:alpha val="65000"/>
                  </a:srgbClr>
                </a:outerShdw>
              </a:effectLst>
            </p:spPr>
          </p:pic>
          <p:pic>
            <p:nvPicPr>
              <p:cNvPr id="33" name="Graphic 32" descr="Pin with solid fill">
                <a:extLst>
                  <a:ext uri="{FF2B5EF4-FFF2-40B4-BE49-F238E27FC236}">
                    <a16:creationId xmlns:a16="http://schemas.microsoft.com/office/drawing/2014/main" id="{2F629D9A-A442-4447-AA0D-67E0EB78A8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31" name="TextBox 30">
              <a:extLst>
                <a:ext uri="{FF2B5EF4-FFF2-40B4-BE49-F238E27FC236}">
                  <a16:creationId xmlns:a16="http://schemas.microsoft.com/office/drawing/2014/main" id="{32FCF2D1-4A07-3046-86D4-0F6E931DCF74}"/>
                </a:ext>
              </a:extLst>
            </p:cNvPr>
            <p:cNvSpPr txBox="1"/>
            <p:nvPr/>
          </p:nvSpPr>
          <p:spPr>
            <a:xfrm rot="307934">
              <a:off x="372346" y="1388011"/>
              <a:ext cx="1881842" cy="515243"/>
            </a:xfrm>
            <a:prstGeom prst="rect">
              <a:avLst/>
            </a:prstGeom>
            <a:noFill/>
          </p:spPr>
          <p:txBody>
            <a:bodyPr wrap="square" rtlCol="0">
              <a:spAutoFit/>
            </a:bodyPr>
            <a:lstStyle/>
            <a:p>
              <a:r>
                <a:rPr lang="en-US" sz="2800" dirty="0">
                  <a:solidFill>
                    <a:schemeClr val="bg1"/>
                  </a:solidFill>
                  <a:latin typeface="Bradley Hand" pitchFamily="2" charset="77"/>
                  <a:cs typeface="Bradley Hand ITC" panose="020F0502020204030204" pitchFamily="34" charset="0"/>
                </a:rPr>
                <a:t>Retraction</a:t>
              </a:r>
              <a:r>
                <a:rPr lang="en-US" sz="2400" dirty="0">
                  <a:solidFill>
                    <a:schemeClr val="bg1"/>
                  </a:solidFill>
                  <a:latin typeface="Bradley Hand" pitchFamily="2" charset="77"/>
                  <a:cs typeface="Bradley Hand ITC" panose="020F0502020204030204" pitchFamily="34" charset="0"/>
                </a:rPr>
                <a:t>?</a:t>
              </a:r>
            </a:p>
          </p:txBody>
        </p:sp>
      </p:grpSp>
      <p:grpSp>
        <p:nvGrpSpPr>
          <p:cNvPr id="34" name="Group 33">
            <a:extLst>
              <a:ext uri="{FF2B5EF4-FFF2-40B4-BE49-F238E27FC236}">
                <a16:creationId xmlns:a16="http://schemas.microsoft.com/office/drawing/2014/main" id="{D403E3A8-3F2D-194B-934C-12A97DD67AB5}"/>
              </a:ext>
            </a:extLst>
          </p:cNvPr>
          <p:cNvGrpSpPr/>
          <p:nvPr/>
        </p:nvGrpSpPr>
        <p:grpSpPr>
          <a:xfrm rot="663226">
            <a:off x="3902996" y="3960266"/>
            <a:ext cx="2156536" cy="2460179"/>
            <a:chOff x="2776654" y="3352800"/>
            <a:chExt cx="2744788" cy="3230230"/>
          </a:xfrm>
        </p:grpSpPr>
        <p:grpSp>
          <p:nvGrpSpPr>
            <p:cNvPr id="35" name="Group 34">
              <a:extLst>
                <a:ext uri="{FF2B5EF4-FFF2-40B4-BE49-F238E27FC236}">
                  <a16:creationId xmlns:a16="http://schemas.microsoft.com/office/drawing/2014/main" id="{C284FE98-52AF-694F-8929-AD290F669696}"/>
                </a:ext>
              </a:extLst>
            </p:cNvPr>
            <p:cNvGrpSpPr/>
            <p:nvPr/>
          </p:nvGrpSpPr>
          <p:grpSpPr>
            <a:xfrm>
              <a:off x="2776654" y="3352800"/>
              <a:ext cx="2744788" cy="3230230"/>
              <a:chOff x="814504" y="2324099"/>
              <a:chExt cx="1559979" cy="1981924"/>
            </a:xfrm>
          </p:grpSpPr>
          <p:pic>
            <p:nvPicPr>
              <p:cNvPr id="37" name="Picture 36">
                <a:extLst>
                  <a:ext uri="{FF2B5EF4-FFF2-40B4-BE49-F238E27FC236}">
                    <a16:creationId xmlns:a16="http://schemas.microsoft.com/office/drawing/2014/main" id="{F65DEB04-DC3F-DA48-BF87-6C426448010A}"/>
                  </a:ext>
                </a:extLst>
              </p:cNvPr>
              <p:cNvPicPr>
                <a:picLocks noChangeAspect="1"/>
              </p:cNvPicPr>
              <p:nvPr/>
            </p:nvPicPr>
            <p:blipFill>
              <a:blip r:embed="rId3"/>
              <a:stretch>
                <a:fillRect/>
              </a:stretch>
            </p:blipFill>
            <p:spPr>
              <a:xfrm>
                <a:off x="926683" y="2820123"/>
                <a:ext cx="1447800" cy="1485900"/>
              </a:xfrm>
              <a:prstGeom prst="rect">
                <a:avLst/>
              </a:prstGeom>
              <a:ln>
                <a:noFill/>
              </a:ln>
              <a:effectLst>
                <a:outerShdw blurRad="292100" dist="139700" dir="2700000" algn="tl" rotWithShape="0">
                  <a:srgbClr val="333333">
                    <a:alpha val="65000"/>
                  </a:srgbClr>
                </a:outerShdw>
              </a:effectLst>
            </p:spPr>
          </p:pic>
          <p:pic>
            <p:nvPicPr>
              <p:cNvPr id="38" name="Graphic 37" descr="Pin with solid fill">
                <a:extLst>
                  <a:ext uri="{FF2B5EF4-FFF2-40B4-BE49-F238E27FC236}">
                    <a16:creationId xmlns:a16="http://schemas.microsoft.com/office/drawing/2014/main" id="{D6ADDC6E-7534-AB45-8C49-A5329E847B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04" y="2324099"/>
                <a:ext cx="702063" cy="702063"/>
              </a:xfrm>
              <a:prstGeom prst="rect">
                <a:avLst/>
              </a:prstGeom>
            </p:spPr>
          </p:pic>
        </p:grpSp>
        <p:sp>
          <p:nvSpPr>
            <p:cNvPr id="36" name="TextBox 35">
              <a:extLst>
                <a:ext uri="{FF2B5EF4-FFF2-40B4-BE49-F238E27FC236}">
                  <a16:creationId xmlns:a16="http://schemas.microsoft.com/office/drawing/2014/main" id="{E2D8EBCB-EB8E-9145-9D6B-6E68C4EA2268}"/>
                </a:ext>
              </a:extLst>
            </p:cNvPr>
            <p:cNvSpPr txBox="1"/>
            <p:nvPr/>
          </p:nvSpPr>
          <p:spPr>
            <a:xfrm rot="21113501">
              <a:off x="3395347" y="4151655"/>
              <a:ext cx="1986101" cy="2384264"/>
            </a:xfrm>
            <a:prstGeom prst="rect">
              <a:avLst/>
            </a:prstGeom>
            <a:noFill/>
          </p:spPr>
          <p:txBody>
            <a:bodyPr wrap="square" rtlCol="0">
              <a:spAutoFit/>
            </a:bodyPr>
            <a:lstStyle/>
            <a:p>
              <a:pPr algn="ctr"/>
              <a:r>
                <a:rPr lang="en-US" sz="2800" dirty="0">
                  <a:solidFill>
                    <a:schemeClr val="bg1"/>
                  </a:solidFill>
                  <a:latin typeface="Bradley Hand" pitchFamily="2" charset="77"/>
                  <a:cs typeface="Bradley Hand ITC" panose="020F0502020204030204" pitchFamily="34" charset="0"/>
                </a:rPr>
                <a:t>Do we need journals?</a:t>
              </a:r>
            </a:p>
          </p:txBody>
        </p:sp>
      </p:grpSp>
    </p:spTree>
    <p:extLst>
      <p:ext uri="{BB962C8B-B14F-4D97-AF65-F5344CB8AC3E}">
        <p14:creationId xmlns:p14="http://schemas.microsoft.com/office/powerpoint/2010/main" val="5961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04BF5510-F7D5-4319-BB4C-0AE630F6D8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4242851"/>
            <a:ext cx="6726063" cy="275942"/>
          </a:xfrm>
          <a:prstGeom prst="rect">
            <a:avLst/>
          </a:prstGeom>
        </p:spPr>
      </p:pic>
      <p:pic>
        <p:nvPicPr>
          <p:cNvPr id="17" name="Picture 16">
            <a:extLst>
              <a:ext uri="{FF2B5EF4-FFF2-40B4-BE49-F238E27FC236}">
                <a16:creationId xmlns:a16="http://schemas.microsoft.com/office/drawing/2014/main" id="{48A4D1F0-9B28-473F-91C9-F6B4A1A40D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19" name="Rectangle 18">
            <a:extLst>
              <a:ext uri="{FF2B5EF4-FFF2-40B4-BE49-F238E27FC236}">
                <a16:creationId xmlns:a16="http://schemas.microsoft.com/office/drawing/2014/main" id="{019A71C9-AAD8-428A-8652-55BF6871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501DDCC-A2F8-4180-A0A2-DD6376810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DA1D898-A883-A147-9449-35D3E03BFE7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82" y="10"/>
            <a:ext cx="9144000" cy="6857991"/>
          </a:xfrm>
          <a:prstGeom prst="rect">
            <a:avLst/>
          </a:prstGeom>
        </p:spPr>
      </p:pic>
      <p:sp>
        <p:nvSpPr>
          <p:cNvPr id="23" name="Rectangle 22">
            <a:extLst>
              <a:ext uri="{FF2B5EF4-FFF2-40B4-BE49-F238E27FC236}">
                <a16:creationId xmlns:a16="http://schemas.microsoft.com/office/drawing/2014/main" id="{7812CAFD-685E-41B9-88E6-2203CD3DE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D3AB0F-A31D-FA42-AEAB-5B43ED2005A7}"/>
              </a:ext>
            </a:extLst>
          </p:cNvPr>
          <p:cNvSpPr>
            <a:spLocks noGrp="1"/>
          </p:cNvSpPr>
          <p:nvPr>
            <p:ph type="title"/>
          </p:nvPr>
        </p:nvSpPr>
        <p:spPr>
          <a:xfrm>
            <a:off x="510241" y="4402667"/>
            <a:ext cx="6100109" cy="940240"/>
          </a:xfrm>
        </p:spPr>
        <p:txBody>
          <a:bodyPr vert="horz" lIns="91440" tIns="45720" rIns="91440" bIns="45720" rtlCol="0" anchor="b">
            <a:normAutofit/>
          </a:bodyPr>
          <a:lstStyle/>
          <a:p>
            <a:r>
              <a:rPr lang="en-US" sz="3300"/>
              <a:t>The future impact of preprints?</a:t>
            </a:r>
          </a:p>
        </p:txBody>
      </p:sp>
      <p:sp>
        <p:nvSpPr>
          <p:cNvPr id="8" name="Text Placeholder 7">
            <a:extLst>
              <a:ext uri="{FF2B5EF4-FFF2-40B4-BE49-F238E27FC236}">
                <a16:creationId xmlns:a16="http://schemas.microsoft.com/office/drawing/2014/main" id="{CC37DF24-7E6E-2046-8B2F-C56C010322F3}"/>
              </a:ext>
            </a:extLst>
          </p:cNvPr>
          <p:cNvSpPr>
            <a:spLocks noGrp="1"/>
          </p:cNvSpPr>
          <p:nvPr>
            <p:ph type="body" idx="1"/>
          </p:nvPr>
        </p:nvSpPr>
        <p:spPr>
          <a:xfrm>
            <a:off x="510241" y="5342302"/>
            <a:ext cx="6100109" cy="406566"/>
          </a:xfrm>
        </p:spPr>
        <p:txBody>
          <a:bodyPr vert="horz" lIns="91440" tIns="45720" rIns="91440" bIns="45720" rtlCol="0">
            <a:normAutofit/>
          </a:bodyPr>
          <a:lstStyle/>
          <a:p>
            <a:endParaRPr lang="en-US" sz="1600">
              <a:solidFill>
                <a:schemeClr val="tx1"/>
              </a:solidFill>
            </a:endParaRPr>
          </a:p>
        </p:txBody>
      </p:sp>
      <p:sp>
        <p:nvSpPr>
          <p:cNvPr id="25" name="Rectangle 24">
            <a:extLst>
              <a:ext uri="{FF2B5EF4-FFF2-40B4-BE49-F238E27FC236}">
                <a16:creationId xmlns:a16="http://schemas.microsoft.com/office/drawing/2014/main" id="{2875FC1D-C84E-48CA-926A-50980CC6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24954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C761F5CB-8E2A-4012-A573-C0061CFA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6726063" cy="275942"/>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292B8A-FF7F-4838-AA00-55AECF9D1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02314"/>
            <a:ext cx="2310214" cy="275942"/>
          </a:xfrm>
          <a:prstGeom prst="rect">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82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E12BAA-D6BB-DA44-8300-3A0CF53C3A82}"/>
              </a:ext>
            </a:extLst>
          </p:cNvPr>
          <p:cNvSpPr>
            <a:spLocks noGrp="1"/>
          </p:cNvSpPr>
          <p:nvPr>
            <p:ph type="title"/>
          </p:nvPr>
        </p:nvSpPr>
        <p:spPr>
          <a:xfrm>
            <a:off x="1585912" y="1149795"/>
            <a:ext cx="4760786" cy="449151"/>
          </a:xfrm>
        </p:spPr>
        <p:txBody>
          <a:bodyPr>
            <a:normAutofit fontScale="90000"/>
          </a:bodyPr>
          <a:lstStyle/>
          <a:p>
            <a:r>
              <a:rPr lang="en-US" dirty="0"/>
              <a:t>The changing workflow</a:t>
            </a:r>
          </a:p>
        </p:txBody>
      </p:sp>
      <p:sp>
        <p:nvSpPr>
          <p:cNvPr id="36" name="Cloud Callout 35">
            <a:extLst>
              <a:ext uri="{FF2B5EF4-FFF2-40B4-BE49-F238E27FC236}">
                <a16:creationId xmlns:a16="http://schemas.microsoft.com/office/drawing/2014/main" id="{4964C4A1-C8D6-AE4F-B7DC-9BEEB2BE1A04}"/>
              </a:ext>
            </a:extLst>
          </p:cNvPr>
          <p:cNvSpPr/>
          <p:nvPr/>
        </p:nvSpPr>
        <p:spPr>
          <a:xfrm>
            <a:off x="5726548" y="2833086"/>
            <a:ext cx="1290345" cy="1184823"/>
          </a:xfrm>
          <a:prstGeom prst="cloudCallout">
            <a:avLst>
              <a:gd name="adj1" fmla="val -12169"/>
              <a:gd name="adj2" fmla="val 5039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en-US" sz="1013" dirty="0">
                <a:solidFill>
                  <a:sysClr val="windowText" lastClr="000000"/>
                </a:solidFill>
              </a:rPr>
              <a:t>Editing typesetting etc.</a:t>
            </a:r>
          </a:p>
        </p:txBody>
      </p:sp>
      <p:grpSp>
        <p:nvGrpSpPr>
          <p:cNvPr id="61" name="Group 60">
            <a:extLst>
              <a:ext uri="{FF2B5EF4-FFF2-40B4-BE49-F238E27FC236}">
                <a16:creationId xmlns:a16="http://schemas.microsoft.com/office/drawing/2014/main" id="{F4071E69-E9B4-3949-9975-980F3A3D0EDD}"/>
              </a:ext>
            </a:extLst>
          </p:cNvPr>
          <p:cNvGrpSpPr/>
          <p:nvPr/>
        </p:nvGrpSpPr>
        <p:grpSpPr>
          <a:xfrm>
            <a:off x="142875" y="2605369"/>
            <a:ext cx="9001125" cy="3438244"/>
            <a:chOff x="492617" y="1818085"/>
            <a:chExt cx="8315627" cy="2253853"/>
          </a:xfrm>
        </p:grpSpPr>
        <p:sp>
          <p:nvSpPr>
            <p:cNvPr id="5" name="Cloud Callout 4">
              <a:extLst>
                <a:ext uri="{FF2B5EF4-FFF2-40B4-BE49-F238E27FC236}">
                  <a16:creationId xmlns:a16="http://schemas.microsoft.com/office/drawing/2014/main" id="{7A7765F2-09DB-5B4C-93B7-DCCE25418E5D}"/>
                </a:ext>
              </a:extLst>
            </p:cNvPr>
            <p:cNvSpPr/>
            <p:nvPr/>
          </p:nvSpPr>
          <p:spPr>
            <a:xfrm>
              <a:off x="492617" y="1901647"/>
              <a:ext cx="1200151" cy="1103709"/>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ysClr val="windowText" lastClr="000000"/>
                  </a:solidFill>
                </a:rPr>
                <a:t>EARLY DRAFTS</a:t>
              </a:r>
            </a:p>
          </p:txBody>
        </p:sp>
        <p:grpSp>
          <p:nvGrpSpPr>
            <p:cNvPr id="11" name="Group 10">
              <a:extLst>
                <a:ext uri="{FF2B5EF4-FFF2-40B4-BE49-F238E27FC236}">
                  <a16:creationId xmlns:a16="http://schemas.microsoft.com/office/drawing/2014/main" id="{9BA78C28-7193-DA4B-85B5-EC8E39C8AA4E}"/>
                </a:ext>
              </a:extLst>
            </p:cNvPr>
            <p:cNvGrpSpPr/>
            <p:nvPr/>
          </p:nvGrpSpPr>
          <p:grpSpPr>
            <a:xfrm>
              <a:off x="7340204" y="1818085"/>
              <a:ext cx="1468040" cy="2253853"/>
              <a:chOff x="9486900" y="1281113"/>
              <a:chExt cx="2257425" cy="3005137"/>
            </a:xfrm>
            <a:solidFill>
              <a:srgbClr val="FFC000"/>
            </a:solidFill>
          </p:grpSpPr>
          <p:sp>
            <p:nvSpPr>
              <p:cNvPr id="8" name="Rectangle 7">
                <a:extLst>
                  <a:ext uri="{FF2B5EF4-FFF2-40B4-BE49-F238E27FC236}">
                    <a16:creationId xmlns:a16="http://schemas.microsoft.com/office/drawing/2014/main" id="{E21F1FF8-E92A-BE4D-9B41-AE844FBF3B89}"/>
                  </a:ext>
                </a:extLst>
              </p:cNvPr>
              <p:cNvSpPr/>
              <p:nvPr/>
            </p:nvSpPr>
            <p:spPr>
              <a:xfrm>
                <a:off x="9486900" y="1281113"/>
                <a:ext cx="2238375" cy="30051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TextBox 9">
                <a:extLst>
                  <a:ext uri="{FF2B5EF4-FFF2-40B4-BE49-F238E27FC236}">
                    <a16:creationId xmlns:a16="http://schemas.microsoft.com/office/drawing/2014/main" id="{9ACB3763-40A2-1440-B8EA-13A0D9486B5F}"/>
                  </a:ext>
                </a:extLst>
              </p:cNvPr>
              <p:cNvSpPr txBox="1"/>
              <p:nvPr/>
            </p:nvSpPr>
            <p:spPr>
              <a:xfrm>
                <a:off x="9501188" y="1338264"/>
                <a:ext cx="2243137" cy="313277"/>
              </a:xfrm>
              <a:prstGeom prst="rect">
                <a:avLst/>
              </a:prstGeom>
              <a:grpFill/>
            </p:spPr>
            <p:txBody>
              <a:bodyPr wrap="square" rtlCol="0">
                <a:spAutoFit/>
              </a:bodyPr>
              <a:lstStyle/>
              <a:p>
                <a:pPr algn="ctr"/>
                <a:r>
                  <a:rPr lang="en-US" sz="1013" dirty="0">
                    <a:solidFill>
                      <a:schemeClr val="bg1"/>
                    </a:solidFill>
                  </a:rPr>
                  <a:t>Journal website</a:t>
                </a:r>
              </a:p>
            </p:txBody>
          </p:sp>
        </p:grpSp>
        <p:grpSp>
          <p:nvGrpSpPr>
            <p:cNvPr id="12" name="Group 11">
              <a:extLst>
                <a:ext uri="{FF2B5EF4-FFF2-40B4-BE49-F238E27FC236}">
                  <a16:creationId xmlns:a16="http://schemas.microsoft.com/office/drawing/2014/main" id="{ED007E5F-0D77-3C44-806D-85BEF64869E3}"/>
                </a:ext>
              </a:extLst>
            </p:cNvPr>
            <p:cNvGrpSpPr/>
            <p:nvPr/>
          </p:nvGrpSpPr>
          <p:grpSpPr>
            <a:xfrm>
              <a:off x="2303860" y="1853804"/>
              <a:ext cx="3118247" cy="2164556"/>
              <a:chOff x="3929062" y="1300163"/>
              <a:chExt cx="4157663" cy="2886075"/>
            </a:xfrm>
            <a:solidFill>
              <a:schemeClr val="accent3">
                <a:lumMod val="60000"/>
                <a:lumOff val="40000"/>
              </a:schemeClr>
            </a:solidFill>
          </p:grpSpPr>
          <p:sp>
            <p:nvSpPr>
              <p:cNvPr id="6" name="Rectangle 5">
                <a:extLst>
                  <a:ext uri="{FF2B5EF4-FFF2-40B4-BE49-F238E27FC236}">
                    <a16:creationId xmlns:a16="http://schemas.microsoft.com/office/drawing/2014/main" id="{B186F25F-7433-764F-A31E-020F35B8868D}"/>
                  </a:ext>
                </a:extLst>
              </p:cNvPr>
              <p:cNvSpPr/>
              <p:nvPr/>
            </p:nvSpPr>
            <p:spPr>
              <a:xfrm>
                <a:off x="3929062" y="1300163"/>
                <a:ext cx="4157663" cy="2886075"/>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id="{42AEB915-AC15-AC4C-8DAC-F94AA5DF9690}"/>
                  </a:ext>
                </a:extLst>
              </p:cNvPr>
              <p:cNvSpPr txBox="1"/>
              <p:nvPr/>
            </p:nvSpPr>
            <p:spPr>
              <a:xfrm>
                <a:off x="4386262" y="1414463"/>
                <a:ext cx="3328989" cy="313277"/>
              </a:xfrm>
              <a:prstGeom prst="rect">
                <a:avLst/>
              </a:prstGeom>
              <a:grpFill/>
            </p:spPr>
            <p:txBody>
              <a:bodyPr wrap="square" rtlCol="0">
                <a:spAutoFit/>
              </a:bodyPr>
              <a:lstStyle/>
              <a:p>
                <a:pPr algn="ctr"/>
                <a:r>
                  <a:rPr lang="en-US" sz="1013" dirty="0">
                    <a:solidFill>
                      <a:schemeClr val="bg1"/>
                    </a:solidFill>
                  </a:rPr>
                  <a:t>Journal submission system</a:t>
                </a:r>
              </a:p>
            </p:txBody>
          </p:sp>
        </p:grpSp>
        <p:sp>
          <p:nvSpPr>
            <p:cNvPr id="14" name="Folded Corner 13">
              <a:extLst>
                <a:ext uri="{FF2B5EF4-FFF2-40B4-BE49-F238E27FC236}">
                  <a16:creationId xmlns:a16="http://schemas.microsoft.com/office/drawing/2014/main" id="{0DA03BFD-2429-F047-A907-3C941BC8ECC2}"/>
                </a:ext>
              </a:extLst>
            </p:cNvPr>
            <p:cNvSpPr/>
            <p:nvPr/>
          </p:nvSpPr>
          <p:spPr>
            <a:xfrm>
              <a:off x="2389585" y="2303860"/>
              <a:ext cx="975122" cy="63222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Submitted version</a:t>
              </a:r>
            </a:p>
          </p:txBody>
        </p:sp>
        <p:sp>
          <p:nvSpPr>
            <p:cNvPr id="15" name="Folded Corner 14">
              <a:extLst>
                <a:ext uri="{FF2B5EF4-FFF2-40B4-BE49-F238E27FC236}">
                  <a16:creationId xmlns:a16="http://schemas.microsoft.com/office/drawing/2014/main" id="{939485C8-9590-3A49-A8A8-5593672FB53C}"/>
                </a:ext>
              </a:extLst>
            </p:cNvPr>
            <p:cNvSpPr/>
            <p:nvPr/>
          </p:nvSpPr>
          <p:spPr>
            <a:xfrm>
              <a:off x="3930850" y="3264694"/>
              <a:ext cx="975122" cy="63222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Revised version</a:t>
              </a:r>
            </a:p>
          </p:txBody>
        </p:sp>
        <p:sp>
          <p:nvSpPr>
            <p:cNvPr id="16" name="Folded Corner 15">
              <a:extLst>
                <a:ext uri="{FF2B5EF4-FFF2-40B4-BE49-F238E27FC236}">
                  <a16:creationId xmlns:a16="http://schemas.microsoft.com/office/drawing/2014/main" id="{6196D8AC-21BD-A54E-9C59-1E2EEEA4176D}"/>
                </a:ext>
              </a:extLst>
            </p:cNvPr>
            <p:cNvSpPr/>
            <p:nvPr/>
          </p:nvSpPr>
          <p:spPr>
            <a:xfrm>
              <a:off x="4343401" y="2307432"/>
              <a:ext cx="975122" cy="63222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Accepted version</a:t>
              </a:r>
            </a:p>
          </p:txBody>
        </p:sp>
        <p:cxnSp>
          <p:nvCxnSpPr>
            <p:cNvPr id="18" name="Straight Arrow Connector 17">
              <a:extLst>
                <a:ext uri="{FF2B5EF4-FFF2-40B4-BE49-F238E27FC236}">
                  <a16:creationId xmlns:a16="http://schemas.microsoft.com/office/drawing/2014/main" id="{5A1125BC-EEA7-C746-AE73-5EE9ED6F408E}"/>
                </a:ext>
              </a:extLst>
            </p:cNvPr>
            <p:cNvCxnSpPr>
              <a:cxnSpLocks/>
            </p:cNvCxnSpPr>
            <p:nvPr/>
          </p:nvCxnSpPr>
          <p:spPr>
            <a:xfrm>
              <a:off x="3353990" y="3568304"/>
              <a:ext cx="57864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Cloud Callout 19">
              <a:extLst>
                <a:ext uri="{FF2B5EF4-FFF2-40B4-BE49-F238E27FC236}">
                  <a16:creationId xmlns:a16="http://schemas.microsoft.com/office/drawing/2014/main" id="{6EBE9E60-7647-5849-B9A3-75B81AA5622D}"/>
                </a:ext>
              </a:extLst>
            </p:cNvPr>
            <p:cNvSpPr/>
            <p:nvPr/>
          </p:nvSpPr>
          <p:spPr>
            <a:xfrm>
              <a:off x="2428875" y="3125390"/>
              <a:ext cx="1074179" cy="796529"/>
            </a:xfrm>
            <a:prstGeom prst="cloudCallout">
              <a:avLst>
                <a:gd name="adj1" fmla="val -12169"/>
                <a:gd name="adj2" fmla="val 5039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ysClr val="windowText" lastClr="000000"/>
                  </a:solidFill>
                </a:rPr>
                <a:t>Peer review</a:t>
              </a:r>
            </a:p>
          </p:txBody>
        </p:sp>
        <p:cxnSp>
          <p:nvCxnSpPr>
            <p:cNvPr id="21" name="Straight Arrow Connector 20">
              <a:extLst>
                <a:ext uri="{FF2B5EF4-FFF2-40B4-BE49-F238E27FC236}">
                  <a16:creationId xmlns:a16="http://schemas.microsoft.com/office/drawing/2014/main" id="{028916B4-D8CB-1C40-ABEF-ECA32C250422}"/>
                </a:ext>
              </a:extLst>
            </p:cNvPr>
            <p:cNvCxnSpPr>
              <a:cxnSpLocks/>
              <a:stCxn id="15" idx="0"/>
              <a:endCxn id="16" idx="2"/>
            </p:cNvCxnSpPr>
            <p:nvPr/>
          </p:nvCxnSpPr>
          <p:spPr>
            <a:xfrm flipV="1">
              <a:off x="4418411" y="2939654"/>
              <a:ext cx="412551" cy="3250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5F3DAE6-FDDA-D840-AE32-6563688DF6F1}"/>
                </a:ext>
              </a:extLst>
            </p:cNvPr>
            <p:cNvCxnSpPr>
              <a:cxnSpLocks/>
            </p:cNvCxnSpPr>
            <p:nvPr/>
          </p:nvCxnSpPr>
          <p:spPr>
            <a:xfrm>
              <a:off x="2773562" y="2961085"/>
              <a:ext cx="0" cy="2214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9" name="Folded Corner 38">
              <a:extLst>
                <a:ext uri="{FF2B5EF4-FFF2-40B4-BE49-F238E27FC236}">
                  <a16:creationId xmlns:a16="http://schemas.microsoft.com/office/drawing/2014/main" id="{E15F98D9-12F3-2146-9F71-BF911A511D4D}"/>
                </a:ext>
              </a:extLst>
            </p:cNvPr>
            <p:cNvSpPr/>
            <p:nvPr/>
          </p:nvSpPr>
          <p:spPr>
            <a:xfrm>
              <a:off x="7720610" y="2693195"/>
              <a:ext cx="755450" cy="960834"/>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Version of record</a:t>
              </a:r>
            </a:p>
          </p:txBody>
        </p:sp>
        <p:cxnSp>
          <p:nvCxnSpPr>
            <p:cNvPr id="41" name="Straight Arrow Connector 40">
              <a:extLst>
                <a:ext uri="{FF2B5EF4-FFF2-40B4-BE49-F238E27FC236}">
                  <a16:creationId xmlns:a16="http://schemas.microsoft.com/office/drawing/2014/main" id="{1695260A-AD13-B944-B29B-FDEC1A210495}"/>
                </a:ext>
              </a:extLst>
            </p:cNvPr>
            <p:cNvCxnSpPr>
              <a:cxnSpLocks/>
            </p:cNvCxnSpPr>
            <p:nvPr/>
          </p:nvCxnSpPr>
          <p:spPr>
            <a:xfrm>
              <a:off x="1593761" y="2417129"/>
              <a:ext cx="763073"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B1BC6618-D77F-934F-B86F-CD3C5ED394D5}"/>
                </a:ext>
              </a:extLst>
            </p:cNvPr>
            <p:cNvCxnSpPr>
              <a:cxnSpLocks/>
              <a:endCxn id="39" idx="1"/>
            </p:cNvCxnSpPr>
            <p:nvPr/>
          </p:nvCxnSpPr>
          <p:spPr>
            <a:xfrm>
              <a:off x="6819364" y="2199873"/>
              <a:ext cx="901246" cy="97373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06D78B6-62AB-714D-93A6-D7F65709C318}"/>
                </a:ext>
              </a:extLst>
            </p:cNvPr>
            <p:cNvCxnSpPr>
              <a:cxnSpLocks/>
            </p:cNvCxnSpPr>
            <p:nvPr/>
          </p:nvCxnSpPr>
          <p:spPr>
            <a:xfrm flipV="1">
              <a:off x="5302876" y="2074304"/>
              <a:ext cx="724437" cy="28011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96413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5EF0D7-E6B1-E54D-912E-47F0E9F87674}"/>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0AF13CFE-617D-934A-AE83-6C8D631792DA}"/>
              </a:ext>
            </a:extLst>
          </p:cNvPr>
          <p:cNvSpPr>
            <a:spLocks noGrp="1"/>
          </p:cNvSpPr>
          <p:nvPr>
            <p:ph idx="1"/>
          </p:nvPr>
        </p:nvSpPr>
        <p:spPr>
          <a:xfrm>
            <a:off x="533400" y="2336872"/>
            <a:ext cx="6887389" cy="4401857"/>
          </a:xfrm>
        </p:spPr>
        <p:txBody>
          <a:bodyPr>
            <a:normAutofit fontScale="47500" lnSpcReduction="20000"/>
          </a:bodyPr>
          <a:lstStyle/>
          <a:p>
            <a:pPr>
              <a:lnSpc>
                <a:spcPct val="140000"/>
              </a:lnSpc>
            </a:pPr>
            <a:r>
              <a:rPr lang="en-US" dirty="0" err="1">
                <a:solidFill>
                  <a:srgbClr val="002060"/>
                </a:solidFill>
                <a:effectLst/>
              </a:rPr>
              <a:t>ASAPbio</a:t>
            </a:r>
            <a:r>
              <a:rPr lang="en-US" dirty="0">
                <a:solidFill>
                  <a:srgbClr val="002060"/>
                </a:solidFill>
                <a:effectLst/>
              </a:rPr>
              <a:t> - https://</a:t>
            </a:r>
            <a:r>
              <a:rPr lang="en-US" dirty="0" err="1">
                <a:solidFill>
                  <a:srgbClr val="002060"/>
                </a:solidFill>
                <a:effectLst/>
              </a:rPr>
              <a:t>asapbio.org</a:t>
            </a:r>
            <a:endParaRPr lang="en-US" dirty="0">
              <a:solidFill>
                <a:srgbClr val="002060"/>
              </a:solidFill>
              <a:effectLst/>
            </a:endParaRPr>
          </a:p>
          <a:p>
            <a:pPr>
              <a:lnSpc>
                <a:spcPct val="140000"/>
              </a:lnSpc>
            </a:pPr>
            <a:r>
              <a:rPr lang="en-US" dirty="0" err="1">
                <a:solidFill>
                  <a:srgbClr val="002060"/>
                </a:solidFill>
                <a:effectLst/>
              </a:rPr>
              <a:t>BioRxiv</a:t>
            </a:r>
            <a:r>
              <a:rPr lang="en-US" dirty="0">
                <a:solidFill>
                  <a:srgbClr val="002060"/>
                </a:solidFill>
                <a:effectLst/>
              </a:rPr>
              <a:t> - https://</a:t>
            </a:r>
            <a:r>
              <a:rPr lang="en-US" dirty="0" err="1">
                <a:solidFill>
                  <a:srgbClr val="002060"/>
                </a:solidFill>
                <a:effectLst/>
              </a:rPr>
              <a:t>www.biorxiv.org</a:t>
            </a:r>
            <a:endParaRPr lang="en-US" dirty="0">
              <a:solidFill>
                <a:srgbClr val="002060"/>
              </a:solidFill>
              <a:effectLst/>
            </a:endParaRPr>
          </a:p>
          <a:p>
            <a:pPr>
              <a:lnSpc>
                <a:spcPct val="140000"/>
              </a:lnSpc>
            </a:pPr>
            <a:r>
              <a:rPr lang="en-US" dirty="0" err="1">
                <a:solidFill>
                  <a:srgbClr val="002060"/>
                </a:solidFill>
                <a:effectLst/>
              </a:rPr>
              <a:t>SherpaRomeo</a:t>
            </a:r>
            <a:r>
              <a:rPr lang="en-US" dirty="0">
                <a:solidFill>
                  <a:srgbClr val="002060"/>
                </a:solidFill>
                <a:effectLst/>
              </a:rPr>
              <a:t> database of journal policies - https://v2.sherpa.ac.uk/</a:t>
            </a:r>
            <a:r>
              <a:rPr lang="en-US" dirty="0" err="1">
                <a:solidFill>
                  <a:srgbClr val="002060"/>
                </a:solidFill>
                <a:effectLst/>
              </a:rPr>
              <a:t>romeo</a:t>
            </a:r>
            <a:r>
              <a:rPr lang="en-US" dirty="0">
                <a:solidFill>
                  <a:srgbClr val="002060"/>
                </a:solidFill>
                <a:effectLst/>
              </a:rPr>
              <a:t>/</a:t>
            </a:r>
            <a:r>
              <a:rPr lang="en-US" dirty="0" err="1">
                <a:solidFill>
                  <a:srgbClr val="002060"/>
                </a:solidFill>
                <a:effectLst/>
              </a:rPr>
              <a:t>about.html</a:t>
            </a:r>
            <a:endParaRPr lang="en-US" dirty="0">
              <a:solidFill>
                <a:srgbClr val="002060"/>
              </a:solidFill>
              <a:effectLst/>
            </a:endParaRPr>
          </a:p>
          <a:p>
            <a:pPr>
              <a:lnSpc>
                <a:spcPct val="140000"/>
              </a:lnSpc>
            </a:pPr>
            <a:r>
              <a:rPr lang="en-US" dirty="0">
                <a:solidFill>
                  <a:srgbClr val="002060"/>
                </a:solidFill>
                <a:effectLst/>
              </a:rPr>
              <a:t>NISO, preprint trends - https://</a:t>
            </a:r>
            <a:r>
              <a:rPr lang="en-US" dirty="0" err="1">
                <a:solidFill>
                  <a:srgbClr val="002060"/>
                </a:solidFill>
                <a:effectLst/>
              </a:rPr>
              <a:t>www.niso.org</a:t>
            </a:r>
            <a:r>
              <a:rPr lang="en-US" dirty="0">
                <a:solidFill>
                  <a:srgbClr val="002060"/>
                </a:solidFill>
                <a:effectLst/>
              </a:rPr>
              <a:t>/</a:t>
            </a:r>
            <a:r>
              <a:rPr lang="en-US" dirty="0" err="1">
                <a:solidFill>
                  <a:srgbClr val="002060"/>
                </a:solidFill>
                <a:effectLst/>
              </a:rPr>
              <a:t>niso</a:t>
            </a:r>
            <a:r>
              <a:rPr lang="en-US" dirty="0">
                <a:solidFill>
                  <a:srgbClr val="002060"/>
                </a:solidFill>
                <a:effectLst/>
              </a:rPr>
              <a:t>-io/2019/11/evolving-role-preprints-open-access-publishing-landscape</a:t>
            </a:r>
          </a:p>
          <a:p>
            <a:pPr>
              <a:lnSpc>
                <a:spcPct val="140000"/>
              </a:lnSpc>
            </a:pPr>
            <a:r>
              <a:rPr lang="en-US" dirty="0">
                <a:solidFill>
                  <a:srgbClr val="002060"/>
                </a:solidFill>
                <a:effectLst/>
              </a:rPr>
              <a:t>Higgins, J. and Steiner, R.D. (2021), Author preprint </a:t>
            </a:r>
            <a:r>
              <a:rPr lang="en-US" dirty="0" err="1">
                <a:solidFill>
                  <a:srgbClr val="002060"/>
                </a:solidFill>
                <a:effectLst/>
              </a:rPr>
              <a:t>behaviour</a:t>
            </a:r>
            <a:r>
              <a:rPr lang="en-US" dirty="0">
                <a:solidFill>
                  <a:srgbClr val="002060"/>
                </a:solidFill>
                <a:effectLst/>
              </a:rPr>
              <a:t> and non-compliance with journal preprint policies: One biomedical journal's experience. Learned Publishing, 34: 389-395. https://</a:t>
            </a:r>
            <a:r>
              <a:rPr lang="en-US" dirty="0" err="1">
                <a:solidFill>
                  <a:srgbClr val="002060"/>
                </a:solidFill>
                <a:effectLst/>
              </a:rPr>
              <a:t>doi.org</a:t>
            </a:r>
            <a:r>
              <a:rPr lang="en-US" dirty="0">
                <a:solidFill>
                  <a:srgbClr val="002060"/>
                </a:solidFill>
                <a:effectLst/>
              </a:rPr>
              <a:t>/10.1002/leap.1376</a:t>
            </a:r>
          </a:p>
          <a:p>
            <a:pPr>
              <a:lnSpc>
                <a:spcPct val="140000"/>
              </a:lnSpc>
            </a:pPr>
            <a:r>
              <a:rPr lang="en-US" dirty="0" err="1">
                <a:solidFill>
                  <a:srgbClr val="002060"/>
                </a:solidFill>
                <a:effectLst/>
              </a:rPr>
              <a:t>Urbano</a:t>
            </a:r>
            <a:r>
              <a:rPr lang="en-US" dirty="0">
                <a:solidFill>
                  <a:srgbClr val="002060"/>
                </a:solidFill>
                <a:effectLst/>
              </a:rPr>
              <a:t>, C., Tafalla, S., Borrego, </a:t>
            </a:r>
            <a:r>
              <a:rPr lang="en-US" dirty="0" err="1">
                <a:solidFill>
                  <a:srgbClr val="002060"/>
                </a:solidFill>
                <a:effectLst/>
              </a:rPr>
              <a:t>Á</a:t>
            </a:r>
            <a:r>
              <a:rPr lang="en-US" dirty="0">
                <a:solidFill>
                  <a:srgbClr val="002060"/>
                </a:solidFill>
                <a:effectLst/>
              </a:rPr>
              <a:t>. and </a:t>
            </a:r>
            <a:r>
              <a:rPr lang="en-US" dirty="0" err="1">
                <a:solidFill>
                  <a:srgbClr val="002060"/>
                </a:solidFill>
                <a:effectLst/>
              </a:rPr>
              <a:t>Abadal</a:t>
            </a:r>
            <a:r>
              <a:rPr lang="en-US" dirty="0">
                <a:solidFill>
                  <a:srgbClr val="002060"/>
                </a:solidFill>
                <a:effectLst/>
              </a:rPr>
              <a:t>, E. (2021), Preprints as an alternative to conference proceedings: A hands-on experience at EDICIC Iberian Meeting 2019. Learned Publishing, 34: 558-567. https://</a:t>
            </a:r>
            <a:r>
              <a:rPr lang="en-US" dirty="0" err="1">
                <a:solidFill>
                  <a:srgbClr val="002060"/>
                </a:solidFill>
                <a:effectLst/>
              </a:rPr>
              <a:t>doi.org</a:t>
            </a:r>
            <a:r>
              <a:rPr lang="en-US" dirty="0">
                <a:solidFill>
                  <a:srgbClr val="002060"/>
                </a:solidFill>
                <a:effectLst/>
              </a:rPr>
              <a:t>/10.1002/leap.1402</a:t>
            </a:r>
          </a:p>
          <a:p>
            <a:pPr>
              <a:lnSpc>
                <a:spcPct val="140000"/>
              </a:lnSpc>
            </a:pPr>
            <a:r>
              <a:rPr lang="en-US" dirty="0">
                <a:solidFill>
                  <a:srgbClr val="002060"/>
                </a:solidFill>
                <a:effectLst/>
              </a:rPr>
              <a:t>Hurst, P. and Greaves, S. (2021), COVID-19 Rapid Review cross-publisher initiative: What we have learned and what we are going to do next. Learned Publishing, 34: 450-453. https://</a:t>
            </a:r>
            <a:r>
              <a:rPr lang="en-US" dirty="0" err="1">
                <a:solidFill>
                  <a:srgbClr val="002060"/>
                </a:solidFill>
                <a:effectLst/>
              </a:rPr>
              <a:t>doi.org</a:t>
            </a:r>
            <a:r>
              <a:rPr lang="en-US" dirty="0">
                <a:solidFill>
                  <a:srgbClr val="002060"/>
                </a:solidFill>
                <a:effectLst/>
              </a:rPr>
              <a:t>/10.1002/leap.1375</a:t>
            </a:r>
          </a:p>
          <a:p>
            <a:pPr>
              <a:lnSpc>
                <a:spcPct val="140000"/>
              </a:lnSpc>
            </a:pPr>
            <a:r>
              <a:rPr lang="en-US" dirty="0">
                <a:solidFill>
                  <a:srgbClr val="002060"/>
                </a:solidFill>
                <a:effectLst/>
              </a:rPr>
              <a:t>Cooper AN, Dwyer JE (2021) Maintaining the integrity of the scientific record: corrections and best practices at The Lancet group. European Science Editing 47: e62065. https://</a:t>
            </a:r>
            <a:r>
              <a:rPr lang="en-US" dirty="0" err="1">
                <a:solidFill>
                  <a:srgbClr val="002060"/>
                </a:solidFill>
                <a:effectLst/>
              </a:rPr>
              <a:t>doi.org</a:t>
            </a:r>
            <a:r>
              <a:rPr lang="en-US" dirty="0">
                <a:solidFill>
                  <a:srgbClr val="002060"/>
                </a:solidFill>
                <a:effectLst/>
              </a:rPr>
              <a:t>/10.3897/ese.2021.e62065</a:t>
            </a:r>
          </a:p>
        </p:txBody>
      </p:sp>
    </p:spTree>
    <p:extLst>
      <p:ext uri="{BB962C8B-B14F-4D97-AF65-F5344CB8AC3E}">
        <p14:creationId xmlns:p14="http://schemas.microsoft.com/office/powerpoint/2010/main" val="1198304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B0F-A31D-FA42-AEAB-5B43ED2005A7}"/>
              </a:ext>
            </a:extLst>
          </p:cNvPr>
          <p:cNvSpPr>
            <a:spLocks noGrp="1"/>
          </p:cNvSpPr>
          <p:nvPr>
            <p:ph type="ctrTitle"/>
          </p:nvPr>
        </p:nvSpPr>
        <p:spPr>
          <a:xfrm>
            <a:off x="1525682" y="2907532"/>
            <a:ext cx="4551951" cy="1029803"/>
          </a:xfrm>
        </p:spPr>
        <p:txBody>
          <a:bodyPr>
            <a:normAutofit fontScale="90000"/>
          </a:bodyPr>
          <a:lstStyle/>
          <a:p>
            <a:r>
              <a:rPr lang="en-GB"/>
              <a:t>Thank you for listening</a:t>
            </a:r>
            <a:endParaRPr lang="en-GB" dirty="0"/>
          </a:p>
        </p:txBody>
      </p:sp>
      <p:sp>
        <p:nvSpPr>
          <p:cNvPr id="3" name="Subtitle 2">
            <a:extLst>
              <a:ext uri="{FF2B5EF4-FFF2-40B4-BE49-F238E27FC236}">
                <a16:creationId xmlns:a16="http://schemas.microsoft.com/office/drawing/2014/main" id="{CC6CE7D0-C0CB-284F-886E-C50C984B1B24}"/>
              </a:ext>
            </a:extLst>
          </p:cNvPr>
          <p:cNvSpPr>
            <a:spLocks noGrp="1"/>
          </p:cNvSpPr>
          <p:nvPr>
            <p:ph type="subTitle" idx="1"/>
          </p:nvPr>
        </p:nvSpPr>
        <p:spPr>
          <a:xfrm>
            <a:off x="1598850" y="4660830"/>
            <a:ext cx="4581525" cy="1659497"/>
          </a:xfrm>
        </p:spPr>
        <p:txBody>
          <a:bodyPr>
            <a:normAutofit fontScale="92500" lnSpcReduction="20000"/>
          </a:bodyPr>
          <a:lstStyle/>
          <a:p>
            <a:r>
              <a:rPr lang="en-US" dirty="0"/>
              <a:t>Pippa Smart</a:t>
            </a:r>
          </a:p>
          <a:p>
            <a:r>
              <a:rPr lang="en-US" dirty="0"/>
              <a:t>PSP Consulting</a:t>
            </a:r>
          </a:p>
          <a:p>
            <a:r>
              <a:rPr lang="en-US" dirty="0" err="1"/>
              <a:t>EiC</a:t>
            </a:r>
            <a:r>
              <a:rPr lang="en-US" dirty="0"/>
              <a:t>, </a:t>
            </a:r>
            <a:r>
              <a:rPr lang="en-US" i="1" dirty="0"/>
              <a:t>Learned Publishing</a:t>
            </a:r>
          </a:p>
          <a:p>
            <a:r>
              <a:rPr lang="en-US" dirty="0" err="1"/>
              <a:t>Pippa.smart@gmail.com</a:t>
            </a:r>
            <a:endParaRPr lang="en-US" dirty="0"/>
          </a:p>
          <a:p>
            <a:r>
              <a:rPr lang="en-US" dirty="0" err="1"/>
              <a:t>editor@alpsp.org</a:t>
            </a:r>
            <a:endParaRPr lang="en-US" dirty="0"/>
          </a:p>
          <a:p>
            <a:endParaRPr lang="en-US" dirty="0"/>
          </a:p>
          <a:p>
            <a:endParaRPr lang="en-US" dirty="0"/>
          </a:p>
        </p:txBody>
      </p:sp>
      <p:pic>
        <p:nvPicPr>
          <p:cNvPr id="4" name="Picture 3">
            <a:extLst>
              <a:ext uri="{FF2B5EF4-FFF2-40B4-BE49-F238E27FC236}">
                <a16:creationId xmlns:a16="http://schemas.microsoft.com/office/drawing/2014/main" id="{85788798-6DB5-FF45-A71F-859B575500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291" y="4663139"/>
            <a:ext cx="2291993" cy="951035"/>
          </a:xfrm>
          <a:prstGeom prst="rect">
            <a:avLst/>
          </a:prstGeom>
        </p:spPr>
      </p:pic>
      <p:pic>
        <p:nvPicPr>
          <p:cNvPr id="9" name="Picture 8">
            <a:extLst>
              <a:ext uri="{FF2B5EF4-FFF2-40B4-BE49-F238E27FC236}">
                <a16:creationId xmlns:a16="http://schemas.microsoft.com/office/drawing/2014/main" id="{CF38378E-9BEB-CF44-89BC-236057184C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9318" y="2386482"/>
            <a:ext cx="1757966" cy="1821892"/>
          </a:xfrm>
          <a:prstGeom prst="rect">
            <a:avLst/>
          </a:prstGeom>
          <a:ln>
            <a:solidFill>
              <a:schemeClr val="tx2"/>
            </a:solidFill>
          </a:ln>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957DAC3F-37B3-6D48-A0AC-9EBA2B38FE1A}"/>
              </a:ext>
            </a:extLst>
          </p:cNvPr>
          <p:cNvPicPr>
            <a:picLocks noChangeAspect="1"/>
          </p:cNvPicPr>
          <p:nvPr/>
        </p:nvPicPr>
        <p:blipFill>
          <a:blip r:embed="rId5"/>
          <a:stretch>
            <a:fillRect/>
          </a:stretch>
        </p:blipFill>
        <p:spPr>
          <a:xfrm>
            <a:off x="6405068" y="4660830"/>
            <a:ext cx="2280163" cy="949159"/>
          </a:xfrm>
          <a:prstGeom prst="rect">
            <a:avLst/>
          </a:prstGeom>
        </p:spPr>
      </p:pic>
      <p:sp>
        <p:nvSpPr>
          <p:cNvPr id="8" name="TextBox 7">
            <a:extLst>
              <a:ext uri="{FF2B5EF4-FFF2-40B4-BE49-F238E27FC236}">
                <a16:creationId xmlns:a16="http://schemas.microsoft.com/office/drawing/2014/main" id="{C35E2A4A-AFF5-9246-BBBD-AB889AA0484B}"/>
              </a:ext>
            </a:extLst>
          </p:cNvPr>
          <p:cNvSpPr txBox="1"/>
          <p:nvPr/>
        </p:nvSpPr>
        <p:spPr>
          <a:xfrm>
            <a:off x="814961" y="5684410"/>
            <a:ext cx="2722729" cy="300082"/>
          </a:xfrm>
          <a:prstGeom prst="rect">
            <a:avLst/>
          </a:prstGeom>
          <a:noFill/>
        </p:spPr>
        <p:txBody>
          <a:bodyPr wrap="square" rtlCol="0">
            <a:spAutoFit/>
          </a:bodyPr>
          <a:lstStyle/>
          <a:p>
            <a:r>
              <a:rPr lang="en-US" sz="1350" dirty="0" err="1"/>
              <a:t>www.pspconsulting.org</a:t>
            </a:r>
            <a:endParaRPr lang="en-US" sz="1350" dirty="0"/>
          </a:p>
        </p:txBody>
      </p:sp>
      <p:sp>
        <p:nvSpPr>
          <p:cNvPr id="10" name="TextBox 9">
            <a:extLst>
              <a:ext uri="{FF2B5EF4-FFF2-40B4-BE49-F238E27FC236}">
                <a16:creationId xmlns:a16="http://schemas.microsoft.com/office/drawing/2014/main" id="{9A9406A4-2301-C44D-9904-D67CC4C66263}"/>
              </a:ext>
            </a:extLst>
          </p:cNvPr>
          <p:cNvSpPr txBox="1"/>
          <p:nvPr/>
        </p:nvSpPr>
        <p:spPr>
          <a:xfrm>
            <a:off x="6339318" y="5684410"/>
            <a:ext cx="2518012" cy="300082"/>
          </a:xfrm>
          <a:prstGeom prst="rect">
            <a:avLst/>
          </a:prstGeom>
          <a:noFill/>
        </p:spPr>
        <p:txBody>
          <a:bodyPr wrap="square" rtlCol="0">
            <a:spAutoFit/>
          </a:bodyPr>
          <a:lstStyle/>
          <a:p>
            <a:r>
              <a:rPr lang="en-US" sz="1350" dirty="0"/>
              <a:t>http://learned-</a:t>
            </a:r>
            <a:r>
              <a:rPr lang="en-US" sz="1350" dirty="0" err="1"/>
              <a:t>publishing.org</a:t>
            </a:r>
            <a:endParaRPr lang="en-US" sz="1350" dirty="0"/>
          </a:p>
        </p:txBody>
      </p:sp>
    </p:spTree>
    <p:extLst>
      <p:ext uri="{BB962C8B-B14F-4D97-AF65-F5344CB8AC3E}">
        <p14:creationId xmlns:p14="http://schemas.microsoft.com/office/powerpoint/2010/main" val="181404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36" name="Cloud Callout 35">
            <a:extLst>
              <a:ext uri="{FF2B5EF4-FFF2-40B4-BE49-F238E27FC236}">
                <a16:creationId xmlns:a16="http://schemas.microsoft.com/office/drawing/2014/main" id="{4964C4A1-C8D6-AE4F-B7DC-9BEEB2BE1A04}"/>
              </a:ext>
            </a:extLst>
          </p:cNvPr>
          <p:cNvSpPr/>
          <p:nvPr/>
        </p:nvSpPr>
        <p:spPr>
          <a:xfrm>
            <a:off x="5747694" y="2488736"/>
            <a:ext cx="1271618" cy="939785"/>
          </a:xfrm>
          <a:prstGeom prst="cloudCallout">
            <a:avLst>
              <a:gd name="adj1" fmla="val -12169"/>
              <a:gd name="adj2" fmla="val 5039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en-US" sz="1013" dirty="0">
                <a:solidFill>
                  <a:sysClr val="windowText" lastClr="000000"/>
                </a:solidFill>
              </a:rPr>
              <a:t>Editing typesetting etc.</a:t>
            </a:r>
          </a:p>
        </p:txBody>
      </p:sp>
      <p:grpSp>
        <p:nvGrpSpPr>
          <p:cNvPr id="17" name="Group 16">
            <a:extLst>
              <a:ext uri="{FF2B5EF4-FFF2-40B4-BE49-F238E27FC236}">
                <a16:creationId xmlns:a16="http://schemas.microsoft.com/office/drawing/2014/main" id="{8E53624B-E824-1A4E-98BA-9193A80E9A65}"/>
              </a:ext>
            </a:extLst>
          </p:cNvPr>
          <p:cNvGrpSpPr/>
          <p:nvPr/>
        </p:nvGrpSpPr>
        <p:grpSpPr>
          <a:xfrm>
            <a:off x="357187" y="2447121"/>
            <a:ext cx="8529637" cy="4096553"/>
            <a:chOff x="1800896" y="2552184"/>
            <a:chExt cx="8531348" cy="4071937"/>
          </a:xfrm>
        </p:grpSpPr>
        <p:sp>
          <p:nvSpPr>
            <p:cNvPr id="5" name="Cloud Callout 4">
              <a:extLst>
                <a:ext uri="{FF2B5EF4-FFF2-40B4-BE49-F238E27FC236}">
                  <a16:creationId xmlns:a16="http://schemas.microsoft.com/office/drawing/2014/main" id="{7A7765F2-09DB-5B4C-93B7-DCCE25418E5D}"/>
                </a:ext>
              </a:extLst>
            </p:cNvPr>
            <p:cNvSpPr/>
            <p:nvPr/>
          </p:nvSpPr>
          <p:spPr>
            <a:xfrm>
              <a:off x="1800896" y="3070405"/>
              <a:ext cx="1200151" cy="1103709"/>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ysClr val="windowText" lastClr="000000"/>
                  </a:solidFill>
                </a:rPr>
                <a:t>EARLY DRAFTS</a:t>
              </a:r>
            </a:p>
          </p:txBody>
        </p:sp>
        <p:sp>
          <p:nvSpPr>
            <p:cNvPr id="7" name="Rectangle 6">
              <a:extLst>
                <a:ext uri="{FF2B5EF4-FFF2-40B4-BE49-F238E27FC236}">
                  <a16:creationId xmlns:a16="http://schemas.microsoft.com/office/drawing/2014/main" id="{ACCC7819-B969-B04F-861C-9DEB85B7D8BF}"/>
                </a:ext>
              </a:extLst>
            </p:cNvPr>
            <p:cNvSpPr/>
            <p:nvPr/>
          </p:nvSpPr>
          <p:spPr>
            <a:xfrm>
              <a:off x="2495550" y="5339102"/>
              <a:ext cx="2486428" cy="128501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1" name="Group 10">
              <a:extLst>
                <a:ext uri="{FF2B5EF4-FFF2-40B4-BE49-F238E27FC236}">
                  <a16:creationId xmlns:a16="http://schemas.microsoft.com/office/drawing/2014/main" id="{9BA78C28-7193-DA4B-85B5-EC8E39C8AA4E}"/>
                </a:ext>
              </a:extLst>
            </p:cNvPr>
            <p:cNvGrpSpPr/>
            <p:nvPr/>
          </p:nvGrpSpPr>
          <p:grpSpPr>
            <a:xfrm>
              <a:off x="8864204" y="2552184"/>
              <a:ext cx="1468040" cy="2253853"/>
              <a:chOff x="9486900" y="1281113"/>
              <a:chExt cx="2257425" cy="3005137"/>
            </a:xfrm>
            <a:solidFill>
              <a:srgbClr val="FFC000"/>
            </a:solidFill>
          </p:grpSpPr>
          <p:sp>
            <p:nvSpPr>
              <p:cNvPr id="8" name="Rectangle 7">
                <a:extLst>
                  <a:ext uri="{FF2B5EF4-FFF2-40B4-BE49-F238E27FC236}">
                    <a16:creationId xmlns:a16="http://schemas.microsoft.com/office/drawing/2014/main" id="{E21F1FF8-E92A-BE4D-9B41-AE844FBF3B89}"/>
                  </a:ext>
                </a:extLst>
              </p:cNvPr>
              <p:cNvSpPr/>
              <p:nvPr/>
            </p:nvSpPr>
            <p:spPr>
              <a:xfrm>
                <a:off x="9486900" y="1281113"/>
                <a:ext cx="2238375" cy="3005137"/>
              </a:xfrm>
              <a:prstGeom prst="rect">
                <a:avLst/>
              </a:prstGeom>
              <a:solidFill>
                <a:srgbClr val="00B05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TextBox 9">
                <a:extLst>
                  <a:ext uri="{FF2B5EF4-FFF2-40B4-BE49-F238E27FC236}">
                    <a16:creationId xmlns:a16="http://schemas.microsoft.com/office/drawing/2014/main" id="{9ACB3763-40A2-1440-B8EA-13A0D9486B5F}"/>
                  </a:ext>
                </a:extLst>
              </p:cNvPr>
              <p:cNvSpPr txBox="1"/>
              <p:nvPr/>
            </p:nvSpPr>
            <p:spPr>
              <a:xfrm>
                <a:off x="9501188" y="1338264"/>
                <a:ext cx="2243137" cy="379215"/>
              </a:xfrm>
              <a:prstGeom prst="rect">
                <a:avLst/>
              </a:prstGeom>
              <a:grpFill/>
            </p:spPr>
            <p:txBody>
              <a:bodyPr wrap="square" rtlCol="0">
                <a:spAutoFit/>
              </a:bodyPr>
              <a:lstStyle/>
              <a:p>
                <a:pPr algn="ctr"/>
                <a:r>
                  <a:rPr lang="en-US" sz="1013" dirty="0">
                    <a:solidFill>
                      <a:schemeClr val="bg1"/>
                    </a:solidFill>
                  </a:rPr>
                  <a:t>Journal website</a:t>
                </a:r>
              </a:p>
            </p:txBody>
          </p:sp>
        </p:grpSp>
        <p:sp>
          <p:nvSpPr>
            <p:cNvPr id="13" name="TextBox 12">
              <a:extLst>
                <a:ext uri="{FF2B5EF4-FFF2-40B4-BE49-F238E27FC236}">
                  <a16:creationId xmlns:a16="http://schemas.microsoft.com/office/drawing/2014/main" id="{1162ABC5-FB63-7E45-A565-2837F7D7EBB1}"/>
                </a:ext>
              </a:extLst>
            </p:cNvPr>
            <p:cNvSpPr txBox="1"/>
            <p:nvPr/>
          </p:nvSpPr>
          <p:spPr>
            <a:xfrm>
              <a:off x="2518441" y="6315881"/>
              <a:ext cx="2453878" cy="284411"/>
            </a:xfrm>
            <a:prstGeom prst="rect">
              <a:avLst/>
            </a:prstGeom>
            <a:noFill/>
          </p:spPr>
          <p:txBody>
            <a:bodyPr wrap="square" rtlCol="0">
              <a:spAutoFit/>
            </a:bodyPr>
            <a:lstStyle/>
            <a:p>
              <a:pPr algn="ctr"/>
              <a:r>
                <a:rPr lang="en-US" sz="1013" dirty="0"/>
                <a:t>Preprint server</a:t>
              </a:r>
            </a:p>
          </p:txBody>
        </p:sp>
        <p:grpSp>
          <p:nvGrpSpPr>
            <p:cNvPr id="12" name="Group 11">
              <a:extLst>
                <a:ext uri="{FF2B5EF4-FFF2-40B4-BE49-F238E27FC236}">
                  <a16:creationId xmlns:a16="http://schemas.microsoft.com/office/drawing/2014/main" id="{ED007E5F-0D77-3C44-806D-85BEF64869E3}"/>
                </a:ext>
              </a:extLst>
            </p:cNvPr>
            <p:cNvGrpSpPr/>
            <p:nvPr/>
          </p:nvGrpSpPr>
          <p:grpSpPr>
            <a:xfrm>
              <a:off x="3732611" y="2626002"/>
              <a:ext cx="3118247" cy="2164556"/>
              <a:chOff x="3802062" y="1350963"/>
              <a:chExt cx="4157663" cy="2886075"/>
            </a:xfrm>
            <a:solidFill>
              <a:schemeClr val="accent3">
                <a:lumMod val="60000"/>
                <a:lumOff val="40000"/>
              </a:schemeClr>
            </a:solidFill>
          </p:grpSpPr>
          <p:sp>
            <p:nvSpPr>
              <p:cNvPr id="6" name="Rectangle 5">
                <a:extLst>
                  <a:ext uri="{FF2B5EF4-FFF2-40B4-BE49-F238E27FC236}">
                    <a16:creationId xmlns:a16="http://schemas.microsoft.com/office/drawing/2014/main" id="{B186F25F-7433-764F-A31E-020F35B8868D}"/>
                  </a:ext>
                </a:extLst>
              </p:cNvPr>
              <p:cNvSpPr/>
              <p:nvPr/>
            </p:nvSpPr>
            <p:spPr>
              <a:xfrm>
                <a:off x="3802062" y="1350963"/>
                <a:ext cx="4157663" cy="2886075"/>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id="{42AEB915-AC15-AC4C-8DAC-F94AA5DF9690}"/>
                  </a:ext>
                </a:extLst>
              </p:cNvPr>
              <p:cNvSpPr txBox="1"/>
              <p:nvPr/>
            </p:nvSpPr>
            <p:spPr>
              <a:xfrm>
                <a:off x="4386262" y="1414463"/>
                <a:ext cx="3328987" cy="379215"/>
              </a:xfrm>
              <a:prstGeom prst="rect">
                <a:avLst/>
              </a:prstGeom>
              <a:grpFill/>
            </p:spPr>
            <p:txBody>
              <a:bodyPr wrap="square" rtlCol="0">
                <a:spAutoFit/>
              </a:bodyPr>
              <a:lstStyle/>
              <a:p>
                <a:pPr algn="ctr"/>
                <a:r>
                  <a:rPr lang="en-US" sz="1013" dirty="0">
                    <a:solidFill>
                      <a:schemeClr val="bg1"/>
                    </a:solidFill>
                  </a:rPr>
                  <a:t>Journal submission system</a:t>
                </a:r>
              </a:p>
            </p:txBody>
          </p:sp>
        </p:grpSp>
        <p:sp>
          <p:nvSpPr>
            <p:cNvPr id="14" name="Folded Corner 13">
              <a:extLst>
                <a:ext uri="{FF2B5EF4-FFF2-40B4-BE49-F238E27FC236}">
                  <a16:creationId xmlns:a16="http://schemas.microsoft.com/office/drawing/2014/main" id="{0DA03BFD-2429-F047-A907-3C941BC8ECC2}"/>
                </a:ext>
              </a:extLst>
            </p:cNvPr>
            <p:cNvSpPr/>
            <p:nvPr/>
          </p:nvSpPr>
          <p:spPr>
            <a:xfrm>
              <a:off x="3913585" y="3037958"/>
              <a:ext cx="975122" cy="63222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Submitted version</a:t>
              </a:r>
            </a:p>
          </p:txBody>
        </p:sp>
        <p:sp>
          <p:nvSpPr>
            <p:cNvPr id="15" name="Folded Corner 14">
              <a:extLst>
                <a:ext uri="{FF2B5EF4-FFF2-40B4-BE49-F238E27FC236}">
                  <a16:creationId xmlns:a16="http://schemas.microsoft.com/office/drawing/2014/main" id="{939485C8-9590-3A49-A8A8-5593672FB53C}"/>
                </a:ext>
              </a:extLst>
            </p:cNvPr>
            <p:cNvSpPr/>
            <p:nvPr/>
          </p:nvSpPr>
          <p:spPr>
            <a:xfrm>
              <a:off x="5454850" y="3998792"/>
              <a:ext cx="975122" cy="63222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Revised version</a:t>
              </a:r>
            </a:p>
          </p:txBody>
        </p:sp>
        <p:sp>
          <p:nvSpPr>
            <p:cNvPr id="16" name="Folded Corner 15">
              <a:extLst>
                <a:ext uri="{FF2B5EF4-FFF2-40B4-BE49-F238E27FC236}">
                  <a16:creationId xmlns:a16="http://schemas.microsoft.com/office/drawing/2014/main" id="{6196D8AC-21BD-A54E-9C59-1E2EEEA4176D}"/>
                </a:ext>
              </a:extLst>
            </p:cNvPr>
            <p:cNvSpPr/>
            <p:nvPr/>
          </p:nvSpPr>
          <p:spPr>
            <a:xfrm>
              <a:off x="5867401" y="3041530"/>
              <a:ext cx="975122" cy="63222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Accepted version</a:t>
              </a:r>
            </a:p>
          </p:txBody>
        </p:sp>
        <p:cxnSp>
          <p:nvCxnSpPr>
            <p:cNvPr id="18" name="Straight Arrow Connector 17">
              <a:extLst>
                <a:ext uri="{FF2B5EF4-FFF2-40B4-BE49-F238E27FC236}">
                  <a16:creationId xmlns:a16="http://schemas.microsoft.com/office/drawing/2014/main" id="{5A1125BC-EEA7-C746-AE73-5EE9ED6F408E}"/>
                </a:ext>
              </a:extLst>
            </p:cNvPr>
            <p:cNvCxnSpPr>
              <a:cxnSpLocks/>
            </p:cNvCxnSpPr>
            <p:nvPr/>
          </p:nvCxnSpPr>
          <p:spPr>
            <a:xfrm>
              <a:off x="4877991" y="4302402"/>
              <a:ext cx="57864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Cloud Callout 19">
              <a:extLst>
                <a:ext uri="{FF2B5EF4-FFF2-40B4-BE49-F238E27FC236}">
                  <a16:creationId xmlns:a16="http://schemas.microsoft.com/office/drawing/2014/main" id="{6EBE9E60-7647-5849-B9A3-75B81AA5622D}"/>
                </a:ext>
              </a:extLst>
            </p:cNvPr>
            <p:cNvSpPr/>
            <p:nvPr/>
          </p:nvSpPr>
          <p:spPr>
            <a:xfrm>
              <a:off x="3952875" y="3859489"/>
              <a:ext cx="1099936" cy="796529"/>
            </a:xfrm>
            <a:prstGeom prst="cloudCallout">
              <a:avLst>
                <a:gd name="adj1" fmla="val -12169"/>
                <a:gd name="adj2" fmla="val 5039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ysClr val="windowText" lastClr="000000"/>
                  </a:solidFill>
                </a:rPr>
                <a:t>Peer review</a:t>
              </a:r>
            </a:p>
          </p:txBody>
        </p:sp>
        <p:cxnSp>
          <p:nvCxnSpPr>
            <p:cNvPr id="21" name="Straight Arrow Connector 20">
              <a:extLst>
                <a:ext uri="{FF2B5EF4-FFF2-40B4-BE49-F238E27FC236}">
                  <a16:creationId xmlns:a16="http://schemas.microsoft.com/office/drawing/2014/main" id="{028916B4-D8CB-1C40-ABEF-ECA32C250422}"/>
                </a:ext>
              </a:extLst>
            </p:cNvPr>
            <p:cNvCxnSpPr>
              <a:cxnSpLocks/>
              <a:stCxn id="15" idx="0"/>
              <a:endCxn id="16" idx="2"/>
            </p:cNvCxnSpPr>
            <p:nvPr/>
          </p:nvCxnSpPr>
          <p:spPr>
            <a:xfrm flipV="1">
              <a:off x="5942412" y="3673753"/>
              <a:ext cx="412551" cy="3250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5F3DAE6-FDDA-D840-AE32-6563688DF6F1}"/>
                </a:ext>
              </a:extLst>
            </p:cNvPr>
            <p:cNvCxnSpPr>
              <a:cxnSpLocks/>
            </p:cNvCxnSpPr>
            <p:nvPr/>
          </p:nvCxnSpPr>
          <p:spPr>
            <a:xfrm>
              <a:off x="4297562" y="3695183"/>
              <a:ext cx="0" cy="2214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9" name="Folded Corner 38">
              <a:extLst>
                <a:ext uri="{FF2B5EF4-FFF2-40B4-BE49-F238E27FC236}">
                  <a16:creationId xmlns:a16="http://schemas.microsoft.com/office/drawing/2014/main" id="{E15F98D9-12F3-2146-9F71-BF911A511D4D}"/>
                </a:ext>
              </a:extLst>
            </p:cNvPr>
            <p:cNvSpPr/>
            <p:nvPr/>
          </p:nvSpPr>
          <p:spPr>
            <a:xfrm>
              <a:off x="9244610" y="3427293"/>
              <a:ext cx="755450" cy="960834"/>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Version of record</a:t>
              </a:r>
            </a:p>
          </p:txBody>
        </p:sp>
        <p:cxnSp>
          <p:nvCxnSpPr>
            <p:cNvPr id="41" name="Straight Arrow Connector 40">
              <a:extLst>
                <a:ext uri="{FF2B5EF4-FFF2-40B4-BE49-F238E27FC236}">
                  <a16:creationId xmlns:a16="http://schemas.microsoft.com/office/drawing/2014/main" id="{1695260A-AD13-B944-B29B-FDEC1A210495}"/>
                </a:ext>
              </a:extLst>
            </p:cNvPr>
            <p:cNvCxnSpPr>
              <a:cxnSpLocks/>
            </p:cNvCxnSpPr>
            <p:nvPr/>
          </p:nvCxnSpPr>
          <p:spPr>
            <a:xfrm>
              <a:off x="2541432" y="4108361"/>
              <a:ext cx="724437" cy="1546272"/>
            </a:xfrm>
            <a:prstGeom prst="straightConnector1">
              <a:avLst/>
            </a:prstGeom>
            <a:ln w="76200">
              <a:solidFill>
                <a:schemeClr val="tx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45" name="Folded Corner 44">
              <a:extLst>
                <a:ext uri="{FF2B5EF4-FFF2-40B4-BE49-F238E27FC236}">
                  <a16:creationId xmlns:a16="http://schemas.microsoft.com/office/drawing/2014/main" id="{C145F7D9-9ED3-DD4A-899D-5486D2CC8167}"/>
                </a:ext>
              </a:extLst>
            </p:cNvPr>
            <p:cNvSpPr/>
            <p:nvPr/>
          </p:nvSpPr>
          <p:spPr>
            <a:xfrm>
              <a:off x="2938965" y="5661526"/>
              <a:ext cx="975122" cy="632222"/>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Early version</a:t>
              </a:r>
            </a:p>
          </p:txBody>
        </p:sp>
        <p:cxnSp>
          <p:nvCxnSpPr>
            <p:cNvPr id="50" name="Straight Arrow Connector 49">
              <a:extLst>
                <a:ext uri="{FF2B5EF4-FFF2-40B4-BE49-F238E27FC236}">
                  <a16:creationId xmlns:a16="http://schemas.microsoft.com/office/drawing/2014/main" id="{B1BC6618-D77F-934F-B86F-CD3C5ED394D5}"/>
                </a:ext>
              </a:extLst>
            </p:cNvPr>
            <p:cNvCxnSpPr>
              <a:cxnSpLocks/>
            </p:cNvCxnSpPr>
            <p:nvPr/>
          </p:nvCxnSpPr>
          <p:spPr>
            <a:xfrm flipV="1">
              <a:off x="3909812" y="4160683"/>
              <a:ext cx="5322194" cy="1767626"/>
            </a:xfrm>
            <a:prstGeom prst="straightConnector1">
              <a:avLst/>
            </a:prstGeom>
            <a:ln w="76200">
              <a:solidFill>
                <a:schemeClr val="tx2">
                  <a:lumMod val="90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22" name="Bent Arrow 21">
              <a:extLst>
                <a:ext uri="{FF2B5EF4-FFF2-40B4-BE49-F238E27FC236}">
                  <a16:creationId xmlns:a16="http://schemas.microsoft.com/office/drawing/2014/main" id="{D2E4A738-4F2D-974B-96B1-54CF10E5A90A}"/>
                </a:ext>
              </a:extLst>
            </p:cNvPr>
            <p:cNvSpPr/>
            <p:nvPr/>
          </p:nvSpPr>
          <p:spPr>
            <a:xfrm>
              <a:off x="3446173" y="3156132"/>
              <a:ext cx="473298" cy="2463085"/>
            </a:xfrm>
            <a:prstGeom prst="bentArrow">
              <a:avLst>
                <a:gd name="adj1" fmla="val 25000"/>
                <a:gd name="adj2" fmla="val 31000"/>
                <a:gd name="adj3" fmla="val 25000"/>
                <a:gd name="adj4" fmla="val 7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cxnSp>
          <p:nvCxnSpPr>
            <p:cNvPr id="30" name="Straight Arrow Connector 29">
              <a:extLst>
                <a:ext uri="{FF2B5EF4-FFF2-40B4-BE49-F238E27FC236}">
                  <a16:creationId xmlns:a16="http://schemas.microsoft.com/office/drawing/2014/main" id="{F06D78B6-62AB-714D-93A6-D7F65709C318}"/>
                </a:ext>
              </a:extLst>
            </p:cNvPr>
            <p:cNvCxnSpPr>
              <a:cxnSpLocks/>
            </p:cNvCxnSpPr>
            <p:nvPr/>
          </p:nvCxnSpPr>
          <p:spPr>
            <a:xfrm flipV="1">
              <a:off x="6865513" y="2798743"/>
              <a:ext cx="618186" cy="45398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FD4A31A-BA1E-8F40-8106-865C89A89836}"/>
                </a:ext>
              </a:extLst>
            </p:cNvPr>
            <p:cNvCxnSpPr>
              <a:cxnSpLocks/>
            </p:cNvCxnSpPr>
            <p:nvPr/>
          </p:nvCxnSpPr>
          <p:spPr>
            <a:xfrm>
              <a:off x="8409369" y="2855088"/>
              <a:ext cx="901246" cy="97373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9729D59-AFEC-AA40-BEB5-537E75E38266}"/>
                </a:ext>
              </a:extLst>
            </p:cNvPr>
            <p:cNvSpPr txBox="1"/>
            <p:nvPr/>
          </p:nvSpPr>
          <p:spPr>
            <a:xfrm rot="20529597">
              <a:off x="5057190" y="5180444"/>
              <a:ext cx="2453878" cy="284411"/>
            </a:xfrm>
            <a:prstGeom prst="rect">
              <a:avLst/>
            </a:prstGeom>
            <a:noFill/>
          </p:spPr>
          <p:txBody>
            <a:bodyPr wrap="square" rtlCol="0">
              <a:spAutoFit/>
            </a:bodyPr>
            <a:lstStyle/>
            <a:p>
              <a:pPr algn="ctr"/>
              <a:r>
                <a:rPr lang="en-US" sz="1013" dirty="0"/>
                <a:t>Link</a:t>
              </a:r>
            </a:p>
          </p:txBody>
        </p:sp>
      </p:grpSp>
      <p:cxnSp>
        <p:nvCxnSpPr>
          <p:cNvPr id="3" name="Straight Arrow Connector 2">
            <a:extLst>
              <a:ext uri="{FF2B5EF4-FFF2-40B4-BE49-F238E27FC236}">
                <a16:creationId xmlns:a16="http://schemas.microsoft.com/office/drawing/2014/main" id="{0D48DF7E-24D0-6D42-BE4D-884000B17F96}"/>
              </a:ext>
            </a:extLst>
          </p:cNvPr>
          <p:cNvCxnSpPr/>
          <p:nvPr/>
        </p:nvCxnSpPr>
        <p:spPr>
          <a:xfrm flipH="1">
            <a:off x="2664344" y="4465235"/>
            <a:ext cx="4933455" cy="1562245"/>
          </a:xfrm>
          <a:prstGeom prst="straightConnector1">
            <a:avLst/>
          </a:prstGeom>
          <a:ln w="57150">
            <a:solidFill>
              <a:schemeClr val="tx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42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12C8-6037-BC4C-9696-EE63201FB78F}"/>
              </a:ext>
            </a:extLst>
          </p:cNvPr>
          <p:cNvSpPr>
            <a:spLocks noGrp="1"/>
          </p:cNvSpPr>
          <p:nvPr>
            <p:ph type="title"/>
          </p:nvPr>
        </p:nvSpPr>
        <p:spPr>
          <a:xfrm>
            <a:off x="531639" y="753228"/>
            <a:ext cx="6896534" cy="1080938"/>
          </a:xfrm>
        </p:spPr>
        <p:txBody>
          <a:bodyPr anchor="t">
            <a:normAutofit/>
          </a:bodyPr>
          <a:lstStyle/>
          <a:p>
            <a:r>
              <a:rPr lang="en-US" dirty="0"/>
              <a:t>Preprint history</a:t>
            </a:r>
          </a:p>
        </p:txBody>
      </p:sp>
      <p:sp>
        <p:nvSpPr>
          <p:cNvPr id="4" name="Content Placeholder 3">
            <a:extLst>
              <a:ext uri="{FF2B5EF4-FFF2-40B4-BE49-F238E27FC236}">
                <a16:creationId xmlns:a16="http://schemas.microsoft.com/office/drawing/2014/main" id="{6136108B-FDF9-4940-B6CF-99CDD3F36FD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035870B-8005-6040-948B-E90702A6D2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795" y="2337135"/>
            <a:ext cx="7771899" cy="3563603"/>
          </a:xfrm>
          <a:prstGeom prst="rect">
            <a:avLst/>
          </a:prstGeom>
          <a:noFill/>
        </p:spPr>
      </p:pic>
    </p:spTree>
    <p:extLst>
      <p:ext uri="{BB962C8B-B14F-4D97-AF65-F5344CB8AC3E}">
        <p14:creationId xmlns:p14="http://schemas.microsoft.com/office/powerpoint/2010/main" val="357852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C83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3FC8-41D1-4044-B6C7-12339D40CA98}"/>
              </a:ext>
            </a:extLst>
          </p:cNvPr>
          <p:cNvSpPr>
            <a:spLocks noGrp="1"/>
          </p:cNvSpPr>
          <p:nvPr>
            <p:ph type="title"/>
          </p:nvPr>
        </p:nvSpPr>
        <p:spPr>
          <a:xfrm>
            <a:off x="531639" y="753228"/>
            <a:ext cx="6896534" cy="1080938"/>
          </a:xfrm>
        </p:spPr>
        <p:txBody>
          <a:bodyPr/>
          <a:lstStyle/>
          <a:p>
            <a:r>
              <a:rPr lang="en-US"/>
              <a:t>The original? </a:t>
            </a:r>
            <a:endParaRPr lang="en-US" dirty="0"/>
          </a:p>
        </p:txBody>
      </p:sp>
      <p:sp>
        <p:nvSpPr>
          <p:cNvPr id="8" name="Content Placeholder 7">
            <a:extLst>
              <a:ext uri="{FF2B5EF4-FFF2-40B4-BE49-F238E27FC236}">
                <a16:creationId xmlns:a16="http://schemas.microsoft.com/office/drawing/2014/main" id="{ABF0FEBE-6E1F-364A-9280-985700027517}"/>
              </a:ext>
            </a:extLst>
          </p:cNvPr>
          <p:cNvSpPr>
            <a:spLocks noGrp="1"/>
          </p:cNvSpPr>
          <p:nvPr>
            <p:ph idx="1"/>
          </p:nvPr>
        </p:nvSpPr>
        <p:spPr>
          <a:xfrm>
            <a:off x="533400" y="2336800"/>
            <a:ext cx="6888163" cy="3768725"/>
          </a:xfrm>
        </p:spPr>
        <p:txBody>
          <a:bodyPr>
            <a:normAutofit/>
          </a:bodyPr>
          <a:lstStyle/>
          <a:p>
            <a:r>
              <a:rPr lang="en-US" dirty="0" err="1"/>
              <a:t>ArXiv</a:t>
            </a:r>
            <a:r>
              <a:rPr lang="en-US" dirty="0"/>
              <a:t> </a:t>
            </a:r>
          </a:p>
          <a:p>
            <a:endParaRPr lang="en-US" dirty="0"/>
          </a:p>
          <a:p>
            <a:r>
              <a:rPr lang="en-US" dirty="0"/>
              <a:t>Launched 1991, Los Alamos National Laboratory, USA, by Paul </a:t>
            </a:r>
            <a:r>
              <a:rPr lang="en-US" dirty="0" err="1"/>
              <a:t>Ginsparg</a:t>
            </a:r>
            <a:endParaRPr lang="en-US" dirty="0"/>
          </a:p>
          <a:p>
            <a:pPr lvl="1"/>
            <a:r>
              <a:rPr lang="en-US" dirty="0"/>
              <a:t>Now managed out of Cornell</a:t>
            </a:r>
          </a:p>
          <a:p>
            <a:r>
              <a:rPr lang="en-US" dirty="0"/>
              <a:t>Launched as </a:t>
            </a:r>
            <a:r>
              <a:rPr lang="en-GB" dirty="0" err="1"/>
              <a:t>xxx.lanl.gov</a:t>
            </a:r>
            <a:r>
              <a:rPr lang="en-GB" dirty="0"/>
              <a:t>, renamed as </a:t>
            </a:r>
            <a:r>
              <a:rPr lang="en-GB" dirty="0" err="1"/>
              <a:t>ArXiv.org</a:t>
            </a:r>
            <a:r>
              <a:rPr lang="en-GB" dirty="0"/>
              <a:t> in 1998 </a:t>
            </a:r>
          </a:p>
          <a:p>
            <a:r>
              <a:rPr lang="en-GB" dirty="0"/>
              <a:t>1.8m articles</a:t>
            </a:r>
          </a:p>
          <a:p>
            <a:r>
              <a:rPr lang="en-US" dirty="0"/>
              <a:t>16,000 submissions per month</a:t>
            </a:r>
          </a:p>
        </p:txBody>
      </p:sp>
      <p:sp>
        <p:nvSpPr>
          <p:cNvPr id="6" name="TextBox 5">
            <a:extLst>
              <a:ext uri="{FF2B5EF4-FFF2-40B4-BE49-F238E27FC236}">
                <a16:creationId xmlns:a16="http://schemas.microsoft.com/office/drawing/2014/main" id="{E7B03CB7-D4E7-3D4B-B279-7D9FC18D3CB4}"/>
              </a:ext>
            </a:extLst>
          </p:cNvPr>
          <p:cNvSpPr txBox="1"/>
          <p:nvPr/>
        </p:nvSpPr>
        <p:spPr>
          <a:xfrm>
            <a:off x="6511040" y="3514725"/>
            <a:ext cx="2099560" cy="404085"/>
          </a:xfrm>
          <a:prstGeom prst="rect">
            <a:avLst/>
          </a:prstGeom>
          <a:noFill/>
        </p:spPr>
        <p:txBody>
          <a:bodyPr wrap="square" rtlCol="0">
            <a:spAutoFit/>
          </a:bodyPr>
          <a:lstStyle/>
          <a:p>
            <a:r>
              <a:rPr lang="en-US" sz="1013" dirty="0"/>
              <a:t>The original server, on Paul </a:t>
            </a:r>
            <a:r>
              <a:rPr lang="en-US" sz="1013" dirty="0" err="1"/>
              <a:t>Ginsparg’s</a:t>
            </a:r>
            <a:r>
              <a:rPr lang="en-US" sz="1013" dirty="0"/>
              <a:t> desk</a:t>
            </a:r>
          </a:p>
        </p:txBody>
      </p:sp>
      <p:pic>
        <p:nvPicPr>
          <p:cNvPr id="9" name="Content Placeholder 4">
            <a:extLst>
              <a:ext uri="{FF2B5EF4-FFF2-40B4-BE49-F238E27FC236}">
                <a16:creationId xmlns:a16="http://schemas.microsoft.com/office/drawing/2014/main" id="{3FD5D5D6-2A0B-284E-B714-6E269F39B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1797" y="1451990"/>
            <a:ext cx="2579532" cy="2062735"/>
          </a:xfrm>
          <a:prstGeom prst="rect">
            <a:avLst/>
          </a:prstGeom>
        </p:spPr>
      </p:pic>
    </p:spTree>
    <p:extLst>
      <p:ext uri="{BB962C8B-B14F-4D97-AF65-F5344CB8AC3E}">
        <p14:creationId xmlns:p14="http://schemas.microsoft.com/office/powerpoint/2010/main" val="110001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CE8021-4E74-4794-A0E4-ECC2D2D40B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8E078BCD-8B65-4E7B-AE0A-990752A25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4242851"/>
            <a:ext cx="6726063" cy="275942"/>
          </a:xfrm>
          <a:prstGeom prst="rect">
            <a:avLst/>
          </a:prstGeom>
        </p:spPr>
      </p:pic>
      <p:pic>
        <p:nvPicPr>
          <p:cNvPr id="17" name="Picture 16">
            <a:extLst>
              <a:ext uri="{FF2B5EF4-FFF2-40B4-BE49-F238E27FC236}">
                <a16:creationId xmlns:a16="http://schemas.microsoft.com/office/drawing/2014/main" id="{34BFAB54-6FA9-45FB-BA3B-3591CB055C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19" name="Rectangle 18">
            <a:extLst>
              <a:ext uri="{FF2B5EF4-FFF2-40B4-BE49-F238E27FC236}">
                <a16:creationId xmlns:a16="http://schemas.microsoft.com/office/drawing/2014/main" id="{B7C6772A-E335-4500-A29B-3A44614E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9F57701-3264-4009-ADFB-56BD816D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76CAFBBC-9101-4999-98F4-37DE46210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FEE7D4F-E06C-4F1E-9694-422AAAE42B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8207"/>
            <a:ext cx="9144000" cy="6858000"/>
          </a:xfrm>
          <a:prstGeom prst="rect">
            <a:avLst/>
          </a:prstGeom>
        </p:spPr>
      </p:pic>
      <p:sp>
        <p:nvSpPr>
          <p:cNvPr id="27" name="Rectangle 26">
            <a:extLst>
              <a:ext uri="{FF2B5EF4-FFF2-40B4-BE49-F238E27FC236}">
                <a16:creationId xmlns:a16="http://schemas.microsoft.com/office/drawing/2014/main" id="{0456077E-F215-462C-B07C-17E23CB90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76B34BE-9BD4-463B-8810-E90948ED29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5006045"/>
            <a:ext cx="3723894" cy="144049"/>
          </a:xfrm>
          <a:prstGeom prst="rect">
            <a:avLst/>
          </a:prstGeom>
        </p:spPr>
      </p:pic>
      <p:sp>
        <p:nvSpPr>
          <p:cNvPr id="31" name="Rectangle 30">
            <a:extLst>
              <a:ext uri="{FF2B5EF4-FFF2-40B4-BE49-F238E27FC236}">
                <a16:creationId xmlns:a16="http://schemas.microsoft.com/office/drawing/2014/main" id="{998DB40D-2AF3-448E-AFC7-F3D9AD269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404419-3BAF-6544-BF7B-3A7118589A9A}"/>
              </a:ext>
            </a:extLst>
          </p:cNvPr>
          <p:cNvSpPr>
            <a:spLocks noGrp="1"/>
          </p:cNvSpPr>
          <p:nvPr>
            <p:ph type="title"/>
          </p:nvPr>
        </p:nvSpPr>
        <p:spPr>
          <a:xfrm>
            <a:off x="510241" y="2063262"/>
            <a:ext cx="2804459" cy="2661138"/>
          </a:xfrm>
        </p:spPr>
        <p:txBody>
          <a:bodyPr vert="horz" lIns="91440" tIns="45720" rIns="91440" bIns="45720" rtlCol="0" anchor="b">
            <a:normAutofit/>
          </a:bodyPr>
          <a:lstStyle/>
          <a:p>
            <a:pPr algn="r"/>
            <a:r>
              <a:rPr lang="en-US" sz="4600"/>
              <a:t>ArXiv.org: changing topics</a:t>
            </a:r>
          </a:p>
        </p:txBody>
      </p:sp>
      <p:pic>
        <p:nvPicPr>
          <p:cNvPr id="8" name="Content Placeholder 4">
            <a:extLst>
              <a:ext uri="{FF2B5EF4-FFF2-40B4-BE49-F238E27FC236}">
                <a16:creationId xmlns:a16="http://schemas.microsoft.com/office/drawing/2014/main" id="{DF538C52-AA77-5E4D-9D40-E98B8809B4B8}"/>
              </a:ext>
            </a:extLst>
          </p:cNvPr>
          <p:cNvPicPr>
            <a:picLocks noChangeAspect="1"/>
          </p:cNvPicPr>
          <p:nvPr/>
        </p:nvPicPr>
        <p:blipFill rotWithShape="1">
          <a:blip r:embed="rId7" cstate="email">
            <a:extLst>
              <a:ext uri="{28A0092B-C50C-407E-A947-70E740481C1C}">
                <a14:useLocalDpi xmlns:a14="http://schemas.microsoft.com/office/drawing/2010/main"/>
              </a:ext>
            </a:extLst>
          </a:blip>
          <a:stretch/>
        </p:blipFill>
        <p:spPr>
          <a:xfrm>
            <a:off x="3963454" y="1300959"/>
            <a:ext cx="4695722" cy="42560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7702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4C836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BD60A-E8E1-1946-BC70-77D3909BBB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8643" y="857257"/>
            <a:ext cx="2610570" cy="5142233"/>
          </a:xfrm>
          <a:prstGeom prst="rect">
            <a:avLst/>
          </a:prstGeom>
          <a:ln>
            <a:noFill/>
          </a:ln>
          <a:effectLst/>
        </p:spPr>
      </p:pic>
      <p:sp>
        <p:nvSpPr>
          <p:cNvPr id="2" name="Title 1">
            <a:extLst>
              <a:ext uri="{FF2B5EF4-FFF2-40B4-BE49-F238E27FC236}">
                <a16:creationId xmlns:a16="http://schemas.microsoft.com/office/drawing/2014/main" id="{47133299-2A83-3043-9C21-FB8C91D46EC6}"/>
              </a:ext>
            </a:extLst>
          </p:cNvPr>
          <p:cNvSpPr>
            <a:spLocks noGrp="1"/>
          </p:cNvSpPr>
          <p:nvPr>
            <p:ph type="title"/>
          </p:nvPr>
        </p:nvSpPr>
        <p:spPr>
          <a:xfrm>
            <a:off x="510241" y="1422171"/>
            <a:ext cx="7210396" cy="810704"/>
          </a:xfrm>
        </p:spPr>
        <p:txBody>
          <a:bodyPr>
            <a:normAutofit/>
          </a:bodyPr>
          <a:lstStyle/>
          <a:p>
            <a:r>
              <a:rPr lang="en-US" dirty="0" err="1"/>
              <a:t>ArXiv</a:t>
            </a:r>
            <a:r>
              <a:rPr lang="en-US" dirty="0"/>
              <a:t> deposit and citation</a:t>
            </a:r>
          </a:p>
        </p:txBody>
      </p:sp>
      <p:sp>
        <p:nvSpPr>
          <p:cNvPr id="3" name="Content Placeholder 2">
            <a:extLst>
              <a:ext uri="{FF2B5EF4-FFF2-40B4-BE49-F238E27FC236}">
                <a16:creationId xmlns:a16="http://schemas.microsoft.com/office/drawing/2014/main" id="{227F592C-B98A-C64B-ABBB-C4B28147C294}"/>
              </a:ext>
            </a:extLst>
          </p:cNvPr>
          <p:cNvSpPr>
            <a:spLocks noGrp="1"/>
          </p:cNvSpPr>
          <p:nvPr>
            <p:ph idx="1"/>
          </p:nvPr>
        </p:nvSpPr>
        <p:spPr>
          <a:xfrm>
            <a:off x="510241" y="2609905"/>
            <a:ext cx="7210396" cy="2699487"/>
          </a:xfrm>
        </p:spPr>
        <p:txBody>
          <a:bodyPr>
            <a:normAutofit/>
          </a:bodyPr>
          <a:lstStyle/>
          <a:p>
            <a:pPr lvl="1"/>
            <a:endParaRPr lang="en-US" sz="1800" dirty="0"/>
          </a:p>
          <a:p>
            <a:r>
              <a:rPr lang="en-US" sz="2100" dirty="0"/>
              <a:t>Effect on journals?</a:t>
            </a:r>
          </a:p>
          <a:p>
            <a:endParaRPr lang="en-US" sz="2100" dirty="0"/>
          </a:p>
          <a:p>
            <a:r>
              <a:rPr lang="en-US" sz="2100" dirty="0"/>
              <a:t>Higher citations to version of record?</a:t>
            </a:r>
          </a:p>
          <a:p>
            <a:endParaRPr lang="en-US" sz="2100" dirty="0"/>
          </a:p>
          <a:p>
            <a:r>
              <a:rPr lang="en-US" sz="2100" dirty="0"/>
              <a:t>Duplicated citations</a:t>
            </a:r>
          </a:p>
          <a:p>
            <a:endParaRPr lang="en-US" dirty="0"/>
          </a:p>
          <a:p>
            <a:pPr lvl="1"/>
            <a:endParaRPr lang="en-US" dirty="0"/>
          </a:p>
        </p:txBody>
      </p:sp>
      <p:sp>
        <p:nvSpPr>
          <p:cNvPr id="6" name="TextBox 5">
            <a:extLst>
              <a:ext uri="{FF2B5EF4-FFF2-40B4-BE49-F238E27FC236}">
                <a16:creationId xmlns:a16="http://schemas.microsoft.com/office/drawing/2014/main" id="{D04BAD7D-63AE-6340-BF2C-4228541E0A07}"/>
              </a:ext>
            </a:extLst>
          </p:cNvPr>
          <p:cNvSpPr txBox="1"/>
          <p:nvPr/>
        </p:nvSpPr>
        <p:spPr>
          <a:xfrm>
            <a:off x="5595872" y="5744783"/>
            <a:ext cx="2298878" cy="230832"/>
          </a:xfrm>
          <a:prstGeom prst="rect">
            <a:avLst/>
          </a:prstGeom>
          <a:noFill/>
        </p:spPr>
        <p:txBody>
          <a:bodyPr wrap="square" rtlCol="0">
            <a:spAutoFit/>
          </a:bodyPr>
          <a:lstStyle/>
          <a:p>
            <a:r>
              <a:rPr lang="en-US" sz="900" dirty="0"/>
              <a:t>Photo: Caren Florence, Paper piled: </a:t>
            </a:r>
            <a:r>
              <a:rPr lang="en-US" sz="900" dirty="0" err="1"/>
              <a:t>Flikr</a:t>
            </a:r>
            <a:endParaRPr lang="en-US" sz="900" dirty="0"/>
          </a:p>
        </p:txBody>
      </p:sp>
    </p:spTree>
    <p:extLst>
      <p:ext uri="{BB962C8B-B14F-4D97-AF65-F5344CB8AC3E}">
        <p14:creationId xmlns:p14="http://schemas.microsoft.com/office/powerpoint/2010/main" val="177622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2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F85E7EB-64DD-4240-8583-6C2438067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A5AA9413-A886-4022-A477-7ACECA3658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2382" y="0"/>
            <a:ext cx="9144000" cy="6858000"/>
          </a:xfrm>
          <a:prstGeom prst="rect">
            <a:avLst/>
          </a:prstGeom>
        </p:spPr>
      </p:pic>
      <p:sp>
        <p:nvSpPr>
          <p:cNvPr id="34" name="Rectangle 33">
            <a:extLst>
              <a:ext uri="{FF2B5EF4-FFF2-40B4-BE49-F238E27FC236}">
                <a16:creationId xmlns:a16="http://schemas.microsoft.com/office/drawing/2014/main" id="{891C6E63-BD83-438C-8E5A-539006F79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1E0C71-AEB6-4ADF-A06B-0842850D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DF9666-EF4A-274B-A5CE-9436A95B4187}"/>
              </a:ext>
            </a:extLst>
          </p:cNvPr>
          <p:cNvSpPr>
            <a:spLocks noGrp="1"/>
          </p:cNvSpPr>
          <p:nvPr>
            <p:ph type="title"/>
          </p:nvPr>
        </p:nvSpPr>
        <p:spPr>
          <a:xfrm>
            <a:off x="510240" y="753228"/>
            <a:ext cx="3102093" cy="1080938"/>
          </a:xfrm>
        </p:spPr>
        <p:txBody>
          <a:bodyPr>
            <a:normAutofit/>
          </a:bodyPr>
          <a:lstStyle/>
          <a:p>
            <a:r>
              <a:rPr lang="en-US" sz="2100"/>
              <a:t>A close follower: SSRN</a:t>
            </a:r>
          </a:p>
        </p:txBody>
      </p:sp>
      <p:pic>
        <p:nvPicPr>
          <p:cNvPr id="38" name="Picture 37">
            <a:extLst>
              <a:ext uri="{FF2B5EF4-FFF2-40B4-BE49-F238E27FC236}">
                <a16:creationId xmlns:a16="http://schemas.microsoft.com/office/drawing/2014/main" id="{63AC3CC6-6498-44DC-8A2A-3BCA9A761D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1" y="1970241"/>
            <a:ext cx="3717036" cy="199787"/>
          </a:xfrm>
          <a:prstGeom prst="rect">
            <a:avLst/>
          </a:prstGeom>
        </p:spPr>
      </p:pic>
      <p:sp>
        <p:nvSpPr>
          <p:cNvPr id="3" name="Content Placeholder 2">
            <a:extLst>
              <a:ext uri="{FF2B5EF4-FFF2-40B4-BE49-F238E27FC236}">
                <a16:creationId xmlns:a16="http://schemas.microsoft.com/office/drawing/2014/main" id="{65C522BE-5503-954A-B578-38392BAEC40D}"/>
              </a:ext>
            </a:extLst>
          </p:cNvPr>
          <p:cNvSpPr>
            <a:spLocks noGrp="1"/>
          </p:cNvSpPr>
          <p:nvPr>
            <p:ph idx="1"/>
          </p:nvPr>
        </p:nvSpPr>
        <p:spPr>
          <a:xfrm>
            <a:off x="510240" y="2336873"/>
            <a:ext cx="2742217" cy="3599316"/>
          </a:xfrm>
        </p:spPr>
        <p:txBody>
          <a:bodyPr>
            <a:normAutofit/>
          </a:bodyPr>
          <a:lstStyle/>
          <a:p>
            <a:r>
              <a:rPr lang="en-US" sz="1600" dirty="0"/>
              <a:t>(Social Science Research Network)</a:t>
            </a:r>
          </a:p>
          <a:p>
            <a:r>
              <a:rPr lang="en-US" sz="1600" dirty="0"/>
              <a:t>Launched 1994</a:t>
            </a:r>
          </a:p>
          <a:p>
            <a:r>
              <a:rPr lang="en-US" sz="1600" dirty="0"/>
              <a:t>By 2013 was the largest repository!</a:t>
            </a:r>
          </a:p>
          <a:p>
            <a:r>
              <a:rPr lang="en-US" sz="1600" dirty="0"/>
              <a:t>2016 purchased by Elsevier</a:t>
            </a:r>
          </a:p>
          <a:p>
            <a:r>
              <a:rPr lang="en-US" sz="1600" dirty="0"/>
              <a:t>Over 1.1m articles</a:t>
            </a:r>
          </a:p>
          <a:p>
            <a:r>
              <a:rPr lang="en-US" sz="1600" dirty="0"/>
              <a:t>Ranks articles using downloads, citations and number of authors</a:t>
            </a:r>
          </a:p>
        </p:txBody>
      </p:sp>
      <p:sp>
        <p:nvSpPr>
          <p:cNvPr id="40" name="Rectangle 39">
            <a:extLst>
              <a:ext uri="{FF2B5EF4-FFF2-40B4-BE49-F238E27FC236}">
                <a16:creationId xmlns:a16="http://schemas.microsoft.com/office/drawing/2014/main" id="{FA2C39F2-3E8E-489A-8907-3C251BE71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9216A28D-3C59-4A43-812A-B21C66F07B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4813" y="1699881"/>
            <a:ext cx="4221951" cy="3451444"/>
          </a:xfrm>
          <a:prstGeom prst="rect">
            <a:avLst/>
          </a:prstGeom>
          <a:ln>
            <a:noFill/>
          </a:ln>
          <a:effectLst/>
        </p:spPr>
      </p:pic>
    </p:spTree>
    <p:extLst>
      <p:ext uri="{BB962C8B-B14F-4D97-AF65-F5344CB8AC3E}">
        <p14:creationId xmlns:p14="http://schemas.microsoft.com/office/powerpoint/2010/main" val="5769240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1222</TotalTime>
  <Words>2196</Words>
  <Application>Microsoft Macintosh PowerPoint</Application>
  <PresentationFormat>On-screen Show (4:3)</PresentationFormat>
  <Paragraphs>243</Paragraphs>
  <Slides>31</Slides>
  <Notes>30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Bradley Hand</vt:lpstr>
      <vt:lpstr>Calibri</vt:lpstr>
      <vt:lpstr>Trebuchet MS</vt:lpstr>
      <vt:lpstr>Berlin</vt:lpstr>
      <vt:lpstr>Preprints and publishing</vt:lpstr>
      <vt:lpstr>Talk outline</vt:lpstr>
      <vt:lpstr>The changing workflow</vt:lpstr>
      <vt:lpstr>PowerPoint Presentation</vt:lpstr>
      <vt:lpstr>Preprint history</vt:lpstr>
      <vt:lpstr>The original? </vt:lpstr>
      <vt:lpstr>ArXiv.org: changing topics</vt:lpstr>
      <vt:lpstr>ArXiv deposit and citation</vt:lpstr>
      <vt:lpstr>A close follower: SSRN</vt:lpstr>
      <vt:lpstr>Recent growth</vt:lpstr>
      <vt:lpstr>30 years …</vt:lpstr>
      <vt:lpstr>Preprints and journals 6 steps to acceptance?</vt:lpstr>
      <vt:lpstr>Preprints and journals:  1 – uneasy relationship</vt:lpstr>
      <vt:lpstr>Preprints and journals:  2- acceptance</vt:lpstr>
      <vt:lpstr>Preprints and journals:  3- encouragement</vt:lpstr>
      <vt:lpstr>Preprints and journals: 4- participation</vt:lpstr>
      <vt:lpstr>Preprints and journals:  4- participation</vt:lpstr>
      <vt:lpstr>PowerPoint Presentation</vt:lpstr>
      <vt:lpstr>Preprints and journals:  5- Reviewing service?</vt:lpstr>
      <vt:lpstr>Preprints and journals:  6- merger …</vt:lpstr>
      <vt:lpstr>Preprints and journals: 6- … and overlay</vt:lpstr>
      <vt:lpstr>2020: Watershed?</vt:lpstr>
      <vt:lpstr>Preprint advantage?</vt:lpstr>
      <vt:lpstr>Preprint advantage</vt:lpstr>
      <vt:lpstr>Problems with preprints</vt:lpstr>
      <vt:lpstr>Problems with preprints</vt:lpstr>
      <vt:lpstr>Problems with preprints</vt:lpstr>
      <vt:lpstr>Challenges for preprints, journals and editors</vt:lpstr>
      <vt:lpstr>The future impact of preprints?</vt:lpstr>
      <vt:lpstr>Resources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Preprints</dc:title>
  <dc:creator>Pippa Smart</dc:creator>
  <cp:lastModifiedBy>Pippa Smart</cp:lastModifiedBy>
  <cp:revision>64</cp:revision>
  <dcterms:created xsi:type="dcterms:W3CDTF">2021-02-19T11:49:02Z</dcterms:created>
  <dcterms:modified xsi:type="dcterms:W3CDTF">2022-07-25T14:48:06Z</dcterms:modified>
</cp:coreProperties>
</file>